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sldIdLst>
    <p:sldId id="256" r:id="rId2"/>
    <p:sldId id="260" r:id="rId3"/>
    <p:sldId id="263" r:id="rId4"/>
    <p:sldId id="264" r:id="rId5"/>
    <p:sldId id="259" r:id="rId6"/>
    <p:sldId id="258" r:id="rId7"/>
    <p:sldId id="262" r:id="rId8"/>
    <p:sldId id="257" r:id="rId9"/>
    <p:sldId id="29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82" r:id="rId21"/>
    <p:sldId id="275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4" r:id="rId46"/>
    <p:sldId id="303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4" r:id="rId56"/>
    <p:sldId id="315" r:id="rId57"/>
    <p:sldId id="313" r:id="rId5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036F0-C303-4E45-A271-3B209ABA96F8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3CB430-8368-4552-BD75-166A13D1C9A6}">
      <dgm:prSet phldrT="[Текст]"/>
      <dgm:spPr/>
      <dgm:t>
        <a:bodyPr/>
        <a:lstStyle/>
        <a:p>
          <a:r>
            <a:rPr lang="ru-RU" dirty="0" smtClean="0"/>
            <a:t>Канат Тезекбаев Алматы</a:t>
          </a:r>
          <a:endParaRPr lang="ru-RU" dirty="0"/>
        </a:p>
      </dgm:t>
    </dgm:pt>
    <dgm:pt modelId="{9FAD26FB-29BA-4FAA-AC68-05389E0084F5}" type="parTrans" cxnId="{B2DC7DBD-151F-46C1-ABBE-91F2BF469650}">
      <dgm:prSet/>
      <dgm:spPr/>
      <dgm:t>
        <a:bodyPr/>
        <a:lstStyle/>
        <a:p>
          <a:endParaRPr lang="ru-RU"/>
        </a:p>
      </dgm:t>
    </dgm:pt>
    <dgm:pt modelId="{468AA80A-5118-4896-9D5A-BC084AF2F963}" type="sibTrans" cxnId="{B2DC7DBD-151F-46C1-ABBE-91F2BF469650}">
      <dgm:prSet/>
      <dgm:spPr/>
      <dgm:t>
        <a:bodyPr/>
        <a:lstStyle/>
        <a:p>
          <a:endParaRPr lang="ru-RU"/>
        </a:p>
      </dgm:t>
    </dgm:pt>
    <dgm:pt modelId="{D5C6BF4F-B3DF-42D1-970A-C2AC92B235DC}">
      <dgm:prSet phldrT="[Текст]"/>
      <dgm:spPr/>
      <dgm:t>
        <a:bodyPr/>
        <a:lstStyle/>
        <a:p>
          <a:r>
            <a:rPr lang="ru-RU" dirty="0" smtClean="0"/>
            <a:t>Эльмира Малеева Алматы</a:t>
          </a:r>
          <a:endParaRPr lang="ru-RU" dirty="0"/>
        </a:p>
      </dgm:t>
    </dgm:pt>
    <dgm:pt modelId="{EE1E2290-0188-48EB-96FC-5B36F826CD33}" type="parTrans" cxnId="{56747DBA-6BD3-4B74-8438-604756315DBC}">
      <dgm:prSet/>
      <dgm:spPr/>
      <dgm:t>
        <a:bodyPr/>
        <a:lstStyle/>
        <a:p>
          <a:endParaRPr lang="ru-RU"/>
        </a:p>
      </dgm:t>
    </dgm:pt>
    <dgm:pt modelId="{5929A8A2-F9F2-4D66-9814-B9CD5DDD3560}" type="sibTrans" cxnId="{56747DBA-6BD3-4B74-8438-604756315DBC}">
      <dgm:prSet/>
      <dgm:spPr/>
      <dgm:t>
        <a:bodyPr/>
        <a:lstStyle/>
        <a:p>
          <a:endParaRPr lang="ru-RU"/>
        </a:p>
      </dgm:t>
    </dgm:pt>
    <dgm:pt modelId="{B695594B-08B3-419F-A0A8-CAF31F83401D}">
      <dgm:prSet phldrT="[Текст]"/>
      <dgm:spPr/>
      <dgm:t>
        <a:bodyPr/>
        <a:lstStyle/>
        <a:p>
          <a:r>
            <a:rPr lang="ru-RU" dirty="0" err="1" smtClean="0"/>
            <a:t>Насукан</a:t>
          </a:r>
          <a:r>
            <a:rPr lang="ru-RU" dirty="0" smtClean="0"/>
            <a:t> </a:t>
          </a:r>
          <a:r>
            <a:rPr lang="ru-RU" dirty="0" err="1" smtClean="0"/>
            <a:t>Отаргазиев</a:t>
          </a:r>
          <a:r>
            <a:rPr lang="ru-RU" dirty="0" smtClean="0"/>
            <a:t> Актау</a:t>
          </a:r>
          <a:endParaRPr lang="ru-RU" dirty="0"/>
        </a:p>
      </dgm:t>
    </dgm:pt>
    <dgm:pt modelId="{A0347976-6DD3-46FA-A12B-95352374B565}" type="parTrans" cxnId="{D85DFC5A-2AB2-48FE-922C-0E7C5F796CE7}">
      <dgm:prSet/>
      <dgm:spPr/>
      <dgm:t>
        <a:bodyPr/>
        <a:lstStyle/>
        <a:p>
          <a:endParaRPr lang="ru-RU"/>
        </a:p>
      </dgm:t>
    </dgm:pt>
    <dgm:pt modelId="{2AB422C8-FEFE-494C-8ADB-D8B7AB968DC5}" type="sibTrans" cxnId="{D85DFC5A-2AB2-48FE-922C-0E7C5F796CE7}">
      <dgm:prSet/>
      <dgm:spPr/>
      <dgm:t>
        <a:bodyPr/>
        <a:lstStyle/>
        <a:p>
          <a:endParaRPr lang="ru-RU"/>
        </a:p>
      </dgm:t>
    </dgm:pt>
    <dgm:pt modelId="{1C354B95-1518-4C13-A400-7A75D1218273}">
      <dgm:prSet phldrT="[Текст]"/>
      <dgm:spPr/>
      <dgm:t>
        <a:bodyPr/>
        <a:lstStyle/>
        <a:p>
          <a:r>
            <a:rPr lang="ru-RU" dirty="0" err="1" smtClean="0"/>
            <a:t>Куаныш</a:t>
          </a:r>
          <a:r>
            <a:rPr lang="ru-RU" dirty="0" smtClean="0"/>
            <a:t> </a:t>
          </a:r>
          <a:r>
            <a:rPr lang="ru-RU" dirty="0" err="1" smtClean="0"/>
            <a:t>Нысанбаев</a:t>
          </a:r>
          <a:r>
            <a:rPr lang="ru-RU" dirty="0" smtClean="0"/>
            <a:t> Атырау</a:t>
          </a:r>
          <a:endParaRPr lang="ru-RU" dirty="0"/>
        </a:p>
      </dgm:t>
    </dgm:pt>
    <dgm:pt modelId="{03B8A252-CC56-4744-A6D5-445B8435413A}" type="parTrans" cxnId="{DD5F841A-726D-4C1C-87A9-6F3780A96002}">
      <dgm:prSet/>
      <dgm:spPr/>
      <dgm:t>
        <a:bodyPr/>
        <a:lstStyle/>
        <a:p>
          <a:endParaRPr lang="ru-RU"/>
        </a:p>
      </dgm:t>
    </dgm:pt>
    <dgm:pt modelId="{425582E5-1FC4-412C-9FBC-BCF911BE2CAA}" type="sibTrans" cxnId="{DD5F841A-726D-4C1C-87A9-6F3780A96002}">
      <dgm:prSet/>
      <dgm:spPr/>
      <dgm:t>
        <a:bodyPr/>
        <a:lstStyle/>
        <a:p>
          <a:endParaRPr lang="ru-RU"/>
        </a:p>
      </dgm:t>
    </dgm:pt>
    <dgm:pt modelId="{87CDD306-386E-4A7B-8FE7-E3CB52A8FF32}" type="pres">
      <dgm:prSet presAssocID="{748036F0-C303-4E45-A271-3B209ABA96F8}" presName="Name0" presStyleCnt="0">
        <dgm:presLayoutVars>
          <dgm:dir/>
          <dgm:resizeHandles val="exact"/>
        </dgm:presLayoutVars>
      </dgm:prSet>
      <dgm:spPr/>
    </dgm:pt>
    <dgm:pt modelId="{40A54FA4-C52C-4D36-9E66-6B1A6EC40E5B}" type="pres">
      <dgm:prSet presAssocID="{3E3CB430-8368-4552-BD75-166A13D1C9A6}" presName="compNode" presStyleCnt="0"/>
      <dgm:spPr/>
    </dgm:pt>
    <dgm:pt modelId="{E930D18C-4571-49E5-9D41-A5CAFBA58E6D}" type="pres">
      <dgm:prSet presAssocID="{3E3CB430-8368-4552-BD75-166A13D1C9A6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</dgm:spPr>
    </dgm:pt>
    <dgm:pt modelId="{3B782B4B-EF38-4159-91D4-7BBF95BCF92B}" type="pres">
      <dgm:prSet presAssocID="{3E3CB430-8368-4552-BD75-166A13D1C9A6}" presName="textRect" presStyleLbl="revTx" presStyleIdx="0" presStyleCnt="4">
        <dgm:presLayoutVars>
          <dgm:bulletEnabled val="1"/>
        </dgm:presLayoutVars>
      </dgm:prSet>
      <dgm:spPr/>
    </dgm:pt>
    <dgm:pt modelId="{EB455AAB-0750-4447-B931-B7C1512C1C57}" type="pres">
      <dgm:prSet presAssocID="{468AA80A-5118-4896-9D5A-BC084AF2F963}" presName="sibTrans" presStyleLbl="sibTrans2D1" presStyleIdx="0" presStyleCnt="0"/>
      <dgm:spPr/>
    </dgm:pt>
    <dgm:pt modelId="{494D657C-9B31-4D3E-A665-A89195A2950E}" type="pres">
      <dgm:prSet presAssocID="{D5C6BF4F-B3DF-42D1-970A-C2AC92B235DC}" presName="compNode" presStyleCnt="0"/>
      <dgm:spPr/>
    </dgm:pt>
    <dgm:pt modelId="{35C12835-095F-4DC5-9BD9-5F3356E6D9B1}" type="pres">
      <dgm:prSet presAssocID="{D5C6BF4F-B3DF-42D1-970A-C2AC92B235DC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2000" b="-62000"/>
          </a:stretch>
        </a:blipFill>
      </dgm:spPr>
    </dgm:pt>
    <dgm:pt modelId="{E4743882-7058-46BC-B35E-260F78B6F475}" type="pres">
      <dgm:prSet presAssocID="{D5C6BF4F-B3DF-42D1-970A-C2AC92B235DC}" presName="textRect" presStyleLbl="revTx" presStyleIdx="1" presStyleCnt="4">
        <dgm:presLayoutVars>
          <dgm:bulletEnabled val="1"/>
        </dgm:presLayoutVars>
      </dgm:prSet>
      <dgm:spPr/>
    </dgm:pt>
    <dgm:pt modelId="{3F94B15E-94D0-4BF4-8A9B-30399821887F}" type="pres">
      <dgm:prSet presAssocID="{5929A8A2-F9F2-4D66-9814-B9CD5DDD3560}" presName="sibTrans" presStyleLbl="sibTrans2D1" presStyleIdx="0" presStyleCnt="0"/>
      <dgm:spPr/>
    </dgm:pt>
    <dgm:pt modelId="{B930C27D-76D2-40B6-8DCC-111E5DAF8904}" type="pres">
      <dgm:prSet presAssocID="{B695594B-08B3-419F-A0A8-CAF31F83401D}" presName="compNode" presStyleCnt="0"/>
      <dgm:spPr/>
    </dgm:pt>
    <dgm:pt modelId="{1AC92C89-3327-4C88-B5CB-2EF2B9FD81F6}" type="pres">
      <dgm:prSet presAssocID="{B695594B-08B3-419F-A0A8-CAF31F83401D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9DC3B333-D5D4-4D6B-90AB-51634763B047}" type="pres">
      <dgm:prSet presAssocID="{B695594B-08B3-419F-A0A8-CAF31F83401D}" presName="textRect" presStyleLbl="revTx" presStyleIdx="2" presStyleCnt="4">
        <dgm:presLayoutVars>
          <dgm:bulletEnabled val="1"/>
        </dgm:presLayoutVars>
      </dgm:prSet>
      <dgm:spPr/>
    </dgm:pt>
    <dgm:pt modelId="{8C5CF2CF-8AF7-4760-827A-5070C37362D7}" type="pres">
      <dgm:prSet presAssocID="{2AB422C8-FEFE-494C-8ADB-D8B7AB968DC5}" presName="sibTrans" presStyleLbl="sibTrans2D1" presStyleIdx="0" presStyleCnt="0"/>
      <dgm:spPr/>
    </dgm:pt>
    <dgm:pt modelId="{0968E3A6-33C3-4489-84D6-05E9861DAD5E}" type="pres">
      <dgm:prSet presAssocID="{1C354B95-1518-4C13-A400-7A75D1218273}" presName="compNode" presStyleCnt="0"/>
      <dgm:spPr/>
    </dgm:pt>
    <dgm:pt modelId="{1D6DB296-EC6E-4AA4-AF92-DE1689E0A249}" type="pres">
      <dgm:prSet presAssocID="{1C354B95-1518-4C13-A400-7A75D1218273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52C81E9D-790F-4439-8995-A8ECC53B2D6F}" type="pres">
      <dgm:prSet presAssocID="{1C354B95-1518-4C13-A400-7A75D1218273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AFDA4ACD-2213-4AD8-9B46-AA44441CDD0A}" type="presOf" srcId="{468AA80A-5118-4896-9D5A-BC084AF2F963}" destId="{EB455AAB-0750-4447-B931-B7C1512C1C57}" srcOrd="0" destOrd="0" presId="urn:microsoft.com/office/officeart/2005/8/layout/pList1"/>
    <dgm:cxn modelId="{05415C63-294D-4005-8F9A-1F4F63F89949}" type="presOf" srcId="{2AB422C8-FEFE-494C-8ADB-D8B7AB968DC5}" destId="{8C5CF2CF-8AF7-4760-827A-5070C37362D7}" srcOrd="0" destOrd="0" presId="urn:microsoft.com/office/officeart/2005/8/layout/pList1"/>
    <dgm:cxn modelId="{DD5F841A-726D-4C1C-87A9-6F3780A96002}" srcId="{748036F0-C303-4E45-A271-3B209ABA96F8}" destId="{1C354B95-1518-4C13-A400-7A75D1218273}" srcOrd="3" destOrd="0" parTransId="{03B8A252-CC56-4744-A6D5-445B8435413A}" sibTransId="{425582E5-1FC4-412C-9FBC-BCF911BE2CAA}"/>
    <dgm:cxn modelId="{9A39877C-4208-4E2A-9054-7A14F65A29A5}" type="presOf" srcId="{5929A8A2-F9F2-4D66-9814-B9CD5DDD3560}" destId="{3F94B15E-94D0-4BF4-8A9B-30399821887F}" srcOrd="0" destOrd="0" presId="urn:microsoft.com/office/officeart/2005/8/layout/pList1"/>
    <dgm:cxn modelId="{56747DBA-6BD3-4B74-8438-604756315DBC}" srcId="{748036F0-C303-4E45-A271-3B209ABA96F8}" destId="{D5C6BF4F-B3DF-42D1-970A-C2AC92B235DC}" srcOrd="1" destOrd="0" parTransId="{EE1E2290-0188-48EB-96FC-5B36F826CD33}" sibTransId="{5929A8A2-F9F2-4D66-9814-B9CD5DDD3560}"/>
    <dgm:cxn modelId="{A8D51096-0CEA-48FA-A28A-18229E02B0A9}" type="presOf" srcId="{1C354B95-1518-4C13-A400-7A75D1218273}" destId="{52C81E9D-790F-4439-8995-A8ECC53B2D6F}" srcOrd="0" destOrd="0" presId="urn:microsoft.com/office/officeart/2005/8/layout/pList1"/>
    <dgm:cxn modelId="{79F5FB7B-76A5-41B8-ADAC-DA66566D759A}" type="presOf" srcId="{D5C6BF4F-B3DF-42D1-970A-C2AC92B235DC}" destId="{E4743882-7058-46BC-B35E-260F78B6F475}" srcOrd="0" destOrd="0" presId="urn:microsoft.com/office/officeart/2005/8/layout/pList1"/>
    <dgm:cxn modelId="{8DB545B1-3CC8-4F12-B060-A431791BB2F5}" type="presOf" srcId="{B695594B-08B3-419F-A0A8-CAF31F83401D}" destId="{9DC3B333-D5D4-4D6B-90AB-51634763B047}" srcOrd="0" destOrd="0" presId="urn:microsoft.com/office/officeart/2005/8/layout/pList1"/>
    <dgm:cxn modelId="{33FB3006-790A-4C21-A29D-DB05064B9FAA}" type="presOf" srcId="{748036F0-C303-4E45-A271-3B209ABA96F8}" destId="{87CDD306-386E-4A7B-8FE7-E3CB52A8FF32}" srcOrd="0" destOrd="0" presId="urn:microsoft.com/office/officeart/2005/8/layout/pList1"/>
    <dgm:cxn modelId="{D85DFC5A-2AB2-48FE-922C-0E7C5F796CE7}" srcId="{748036F0-C303-4E45-A271-3B209ABA96F8}" destId="{B695594B-08B3-419F-A0A8-CAF31F83401D}" srcOrd="2" destOrd="0" parTransId="{A0347976-6DD3-46FA-A12B-95352374B565}" sibTransId="{2AB422C8-FEFE-494C-8ADB-D8B7AB968DC5}"/>
    <dgm:cxn modelId="{CD59B5B3-5F24-4EF2-A27F-04F3E2984420}" type="presOf" srcId="{3E3CB430-8368-4552-BD75-166A13D1C9A6}" destId="{3B782B4B-EF38-4159-91D4-7BBF95BCF92B}" srcOrd="0" destOrd="0" presId="urn:microsoft.com/office/officeart/2005/8/layout/pList1"/>
    <dgm:cxn modelId="{B2DC7DBD-151F-46C1-ABBE-91F2BF469650}" srcId="{748036F0-C303-4E45-A271-3B209ABA96F8}" destId="{3E3CB430-8368-4552-BD75-166A13D1C9A6}" srcOrd="0" destOrd="0" parTransId="{9FAD26FB-29BA-4FAA-AC68-05389E0084F5}" sibTransId="{468AA80A-5118-4896-9D5A-BC084AF2F963}"/>
    <dgm:cxn modelId="{DEB9A284-5B6E-4218-9958-AB56C12B81F5}" type="presParOf" srcId="{87CDD306-386E-4A7B-8FE7-E3CB52A8FF32}" destId="{40A54FA4-C52C-4D36-9E66-6B1A6EC40E5B}" srcOrd="0" destOrd="0" presId="urn:microsoft.com/office/officeart/2005/8/layout/pList1"/>
    <dgm:cxn modelId="{B6FCED9B-AF2B-4548-A6C4-A597CAAE2EA4}" type="presParOf" srcId="{40A54FA4-C52C-4D36-9E66-6B1A6EC40E5B}" destId="{E930D18C-4571-49E5-9D41-A5CAFBA58E6D}" srcOrd="0" destOrd="0" presId="urn:microsoft.com/office/officeart/2005/8/layout/pList1"/>
    <dgm:cxn modelId="{3F2D3892-EAF8-4EB8-9B8B-F8AB67FEA98A}" type="presParOf" srcId="{40A54FA4-C52C-4D36-9E66-6B1A6EC40E5B}" destId="{3B782B4B-EF38-4159-91D4-7BBF95BCF92B}" srcOrd="1" destOrd="0" presId="urn:microsoft.com/office/officeart/2005/8/layout/pList1"/>
    <dgm:cxn modelId="{ABFEB6D9-0E06-4361-9392-1C5089DC9F0F}" type="presParOf" srcId="{87CDD306-386E-4A7B-8FE7-E3CB52A8FF32}" destId="{EB455AAB-0750-4447-B931-B7C1512C1C57}" srcOrd="1" destOrd="0" presId="urn:microsoft.com/office/officeart/2005/8/layout/pList1"/>
    <dgm:cxn modelId="{787EB77D-366D-4F58-BF20-3309C7828B59}" type="presParOf" srcId="{87CDD306-386E-4A7B-8FE7-E3CB52A8FF32}" destId="{494D657C-9B31-4D3E-A665-A89195A2950E}" srcOrd="2" destOrd="0" presId="urn:microsoft.com/office/officeart/2005/8/layout/pList1"/>
    <dgm:cxn modelId="{9419E938-753C-49D1-B51B-D183FC9A2AAF}" type="presParOf" srcId="{494D657C-9B31-4D3E-A665-A89195A2950E}" destId="{35C12835-095F-4DC5-9BD9-5F3356E6D9B1}" srcOrd="0" destOrd="0" presId="urn:microsoft.com/office/officeart/2005/8/layout/pList1"/>
    <dgm:cxn modelId="{67EEC9F0-1E5F-4AF9-94D5-69F60C59FFD0}" type="presParOf" srcId="{494D657C-9B31-4D3E-A665-A89195A2950E}" destId="{E4743882-7058-46BC-B35E-260F78B6F475}" srcOrd="1" destOrd="0" presId="urn:microsoft.com/office/officeart/2005/8/layout/pList1"/>
    <dgm:cxn modelId="{F402F59C-7252-4783-A344-ADF616D737BA}" type="presParOf" srcId="{87CDD306-386E-4A7B-8FE7-E3CB52A8FF32}" destId="{3F94B15E-94D0-4BF4-8A9B-30399821887F}" srcOrd="3" destOrd="0" presId="urn:microsoft.com/office/officeart/2005/8/layout/pList1"/>
    <dgm:cxn modelId="{AA794B4D-41C4-4B91-98F6-868CCBEE8480}" type="presParOf" srcId="{87CDD306-386E-4A7B-8FE7-E3CB52A8FF32}" destId="{B930C27D-76D2-40B6-8DCC-111E5DAF8904}" srcOrd="4" destOrd="0" presId="urn:microsoft.com/office/officeart/2005/8/layout/pList1"/>
    <dgm:cxn modelId="{BCBA85DA-C487-427B-A4A2-D40E82061C59}" type="presParOf" srcId="{B930C27D-76D2-40B6-8DCC-111E5DAF8904}" destId="{1AC92C89-3327-4C88-B5CB-2EF2B9FD81F6}" srcOrd="0" destOrd="0" presId="urn:microsoft.com/office/officeart/2005/8/layout/pList1"/>
    <dgm:cxn modelId="{A8641D10-33DD-47BB-9A3E-45047E8C7BAF}" type="presParOf" srcId="{B930C27D-76D2-40B6-8DCC-111E5DAF8904}" destId="{9DC3B333-D5D4-4D6B-90AB-51634763B047}" srcOrd="1" destOrd="0" presId="urn:microsoft.com/office/officeart/2005/8/layout/pList1"/>
    <dgm:cxn modelId="{5993E402-7134-4A23-8F0C-0D15F8445DB7}" type="presParOf" srcId="{87CDD306-386E-4A7B-8FE7-E3CB52A8FF32}" destId="{8C5CF2CF-8AF7-4760-827A-5070C37362D7}" srcOrd="5" destOrd="0" presId="urn:microsoft.com/office/officeart/2005/8/layout/pList1"/>
    <dgm:cxn modelId="{7C549ECD-312C-4A4E-95C0-6AB3011A443F}" type="presParOf" srcId="{87CDD306-386E-4A7B-8FE7-E3CB52A8FF32}" destId="{0968E3A6-33C3-4489-84D6-05E9861DAD5E}" srcOrd="6" destOrd="0" presId="urn:microsoft.com/office/officeart/2005/8/layout/pList1"/>
    <dgm:cxn modelId="{5A117B52-62A7-4E18-9458-EF7050046A85}" type="presParOf" srcId="{0968E3A6-33C3-4489-84D6-05E9861DAD5E}" destId="{1D6DB296-EC6E-4AA4-AF92-DE1689E0A249}" srcOrd="0" destOrd="0" presId="urn:microsoft.com/office/officeart/2005/8/layout/pList1"/>
    <dgm:cxn modelId="{6B1716CC-1EC9-463A-AA7E-991B376E55A0}" type="presParOf" srcId="{0968E3A6-33C3-4489-84D6-05E9861DAD5E}" destId="{52C81E9D-790F-4439-8995-A8ECC53B2D6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0D18C-4571-49E5-9D41-A5CAFBA58E6D}">
      <dsp:nvSpPr>
        <dsp:cNvPr id="0" name=""/>
        <dsp:cNvSpPr/>
      </dsp:nvSpPr>
      <dsp:spPr>
        <a:xfrm>
          <a:off x="4687" y="476723"/>
          <a:ext cx="2230591" cy="153687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82B4B-EF38-4159-91D4-7BBF95BCF92B}">
      <dsp:nvSpPr>
        <dsp:cNvPr id="0" name=""/>
        <dsp:cNvSpPr/>
      </dsp:nvSpPr>
      <dsp:spPr>
        <a:xfrm>
          <a:off x="4687" y="2013601"/>
          <a:ext cx="2230591" cy="827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Канат Тезекбаев Алматы</a:t>
          </a:r>
          <a:endParaRPr lang="ru-RU" sz="1900" kern="1200" dirty="0"/>
        </a:p>
      </dsp:txBody>
      <dsp:txXfrm>
        <a:off x="4687" y="2013601"/>
        <a:ext cx="2230591" cy="827549"/>
      </dsp:txXfrm>
    </dsp:sp>
    <dsp:sp modelId="{35C12835-095F-4DC5-9BD9-5F3356E6D9B1}">
      <dsp:nvSpPr>
        <dsp:cNvPr id="0" name=""/>
        <dsp:cNvSpPr/>
      </dsp:nvSpPr>
      <dsp:spPr>
        <a:xfrm>
          <a:off x="2458431" y="476723"/>
          <a:ext cx="2230591" cy="1536877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2000" b="-6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43882-7058-46BC-B35E-260F78B6F475}">
      <dsp:nvSpPr>
        <dsp:cNvPr id="0" name=""/>
        <dsp:cNvSpPr/>
      </dsp:nvSpPr>
      <dsp:spPr>
        <a:xfrm>
          <a:off x="2458431" y="2013601"/>
          <a:ext cx="2230591" cy="827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Эльмира Малеева Алматы</a:t>
          </a:r>
          <a:endParaRPr lang="ru-RU" sz="1900" kern="1200" dirty="0"/>
        </a:p>
      </dsp:txBody>
      <dsp:txXfrm>
        <a:off x="2458431" y="2013601"/>
        <a:ext cx="2230591" cy="827549"/>
      </dsp:txXfrm>
    </dsp:sp>
    <dsp:sp modelId="{1AC92C89-3327-4C88-B5CB-2EF2B9FD81F6}">
      <dsp:nvSpPr>
        <dsp:cNvPr id="0" name=""/>
        <dsp:cNvSpPr/>
      </dsp:nvSpPr>
      <dsp:spPr>
        <a:xfrm>
          <a:off x="4912176" y="476723"/>
          <a:ext cx="2230591" cy="1536877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3B333-D5D4-4D6B-90AB-51634763B047}">
      <dsp:nvSpPr>
        <dsp:cNvPr id="0" name=""/>
        <dsp:cNvSpPr/>
      </dsp:nvSpPr>
      <dsp:spPr>
        <a:xfrm>
          <a:off x="4912176" y="2013601"/>
          <a:ext cx="2230591" cy="827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Насукан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Отаргазиев</a:t>
          </a:r>
          <a:r>
            <a:rPr lang="ru-RU" sz="1900" kern="1200" dirty="0" smtClean="0"/>
            <a:t> Актау</a:t>
          </a:r>
          <a:endParaRPr lang="ru-RU" sz="1900" kern="1200" dirty="0"/>
        </a:p>
      </dsp:txBody>
      <dsp:txXfrm>
        <a:off x="4912176" y="2013601"/>
        <a:ext cx="2230591" cy="827549"/>
      </dsp:txXfrm>
    </dsp:sp>
    <dsp:sp modelId="{1D6DB296-EC6E-4AA4-AF92-DE1689E0A249}">
      <dsp:nvSpPr>
        <dsp:cNvPr id="0" name=""/>
        <dsp:cNvSpPr/>
      </dsp:nvSpPr>
      <dsp:spPr>
        <a:xfrm>
          <a:off x="7365921" y="476723"/>
          <a:ext cx="2230591" cy="1536877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81E9D-790F-4439-8995-A8ECC53B2D6F}">
      <dsp:nvSpPr>
        <dsp:cNvPr id="0" name=""/>
        <dsp:cNvSpPr/>
      </dsp:nvSpPr>
      <dsp:spPr>
        <a:xfrm>
          <a:off x="7365921" y="2013601"/>
          <a:ext cx="2230591" cy="827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Куаныш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Нысанбаев</a:t>
          </a:r>
          <a:r>
            <a:rPr lang="ru-RU" sz="1900" kern="1200" dirty="0" smtClean="0"/>
            <a:t> Атырау</a:t>
          </a:r>
          <a:endParaRPr lang="ru-RU" sz="1900" kern="1200" dirty="0"/>
        </a:p>
      </dsp:txBody>
      <dsp:txXfrm>
        <a:off x="7365921" y="2013601"/>
        <a:ext cx="2230591" cy="827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1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5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84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81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36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966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918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201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2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48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21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11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42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0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83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7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5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zakon.kz/document/?doc_id=31396226#sub_id=6000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zakon.kz/document/?doc_id=35741208#sub_id=38500" TargetMode="External"/><Relationship Id="rId2" Type="http://schemas.openxmlformats.org/officeDocument/2006/relationships/hyperlink" Target="https://online.zakon.kz/document/?doc_id=35741208#sub_id=3830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zakon.kz/document/?doc_id=1013966#sub_id=190000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zakon.kz/document/?doc_id=31575252#sub_id=3000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МАСТЕР-КЛАСС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Механизмы правовой защиты профессиональной деятельности врачей: практические рекомендации адвоката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394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Запрет на видеосъемку медицинского работника, а также на аудиозапись его </a:t>
            </a:r>
            <a:r>
              <a:rPr lang="ru-RU" sz="4000" b="1" dirty="0" smtClean="0">
                <a:solidFill>
                  <a:prstClr val="black"/>
                </a:solidFill>
              </a:rPr>
              <a:t>голоса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87" y="2557463"/>
            <a:ext cx="4645025" cy="3317875"/>
          </a:xfrm>
        </p:spPr>
      </p:pic>
    </p:spTree>
    <p:extLst>
      <p:ext uri="{BB962C8B-B14F-4D97-AF65-F5344CB8AC3E}">
        <p14:creationId xmlns:p14="http://schemas.microsoft.com/office/powerpoint/2010/main" val="11562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333333"/>
                </a:solidFill>
                <a:latin typeface="Roboto"/>
              </a:rPr>
              <a:t>Описание проблемы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Часто пациенты осуществляют видеосъемку медицинских работников при исполнении ими своих профессиональных обязанностей, а также ведут аудиозапись их голоса без непосредственного согласия медицинских работников.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следует предпринять, чтобы запретить пациенту проводить подобную видео­ и аудиозапись? </a:t>
            </a:r>
          </a:p>
        </p:txBody>
      </p:sp>
    </p:spTree>
    <p:extLst>
      <p:ext uri="{BB962C8B-B14F-4D97-AF65-F5344CB8AC3E}">
        <p14:creationId xmlns:p14="http://schemas.microsoft.com/office/powerpoint/2010/main" val="40932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Закон РК « О персональных данных и их защите» от 21.05.2013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dirty="0"/>
              <a:t>биометрические данные - персональные данные, которые характеризуют физиологические и биологические особенности субъекта персональных данных, на основе которых можно установить его личность;</a:t>
            </a:r>
          </a:p>
          <a:p>
            <a:pPr fontAlgn="base"/>
            <a:r>
              <a:rPr lang="ru-RU" dirty="0"/>
              <a:t>2) персональные данные - сведения, относящиеся к определенному или определяемому на их основании субъекту персональных данных, зафиксированные на электронном, бумажном и (или) ином материальном носителе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сбор персональных данных - действия, направленные 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получение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персональных данных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/>
              <a:t>обработка персональных данных - действия, направленные на накопление, хранение, изменение, дополнение, использование, распространение, обезличивание, блокирование и уничтожение персональных </a:t>
            </a:r>
            <a:r>
              <a:rPr lang="ru-RU" dirty="0" smtClean="0"/>
              <a:t>данных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b="1" u="sng" dirty="0"/>
              <a:t>Таким образом, видеозапись медицинских работников и аудиозапись </a:t>
            </a:r>
          </a:p>
          <a:p>
            <a:pPr marL="0" indent="0" algn="ctr">
              <a:buNone/>
            </a:pPr>
            <a:r>
              <a:rPr lang="ru-RU" b="1" u="sng" dirty="0"/>
              <a:t>их голоса будет являться обработкой их персональных данных. </a:t>
            </a:r>
          </a:p>
        </p:txBody>
      </p:sp>
    </p:spTree>
    <p:extLst>
      <p:ext uri="{BB962C8B-B14F-4D97-AF65-F5344CB8AC3E}">
        <p14:creationId xmlns:p14="http://schemas.microsoft.com/office/powerpoint/2010/main" val="40986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 врачу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Для </a:t>
            </a:r>
            <a:r>
              <a:rPr lang="ru-RU" dirty="0"/>
              <a:t>начала необходимо оповестить снимающего вас пациента, что вы не даете согласие на обработку своих биометрических персональных данных. </a:t>
            </a:r>
            <a:endParaRPr lang="ru-RU" dirty="0" smtClean="0"/>
          </a:p>
          <a:p>
            <a:pPr fontAlgn="base"/>
            <a:r>
              <a:rPr lang="ru-RU" dirty="0" smtClean="0"/>
              <a:t>Затем</a:t>
            </a:r>
            <a:r>
              <a:rPr lang="ru-RU" dirty="0"/>
              <a:t>, если съемка продолжится, необходимо уведомить пациента о том, что он совершает правонарушение, предусмотренное ч. </a:t>
            </a:r>
            <a:r>
              <a:rPr lang="ru-RU" dirty="0" smtClean="0"/>
              <a:t>1 ст. 79 КоАП РК </a:t>
            </a:r>
            <a:r>
              <a:rPr lang="ru-RU" dirty="0"/>
              <a:t>– </a:t>
            </a:r>
            <a:r>
              <a:rPr lang="ru-RU" dirty="0"/>
              <a:t>Незаконные сбор и (или) обработка </a:t>
            </a:r>
            <a:r>
              <a:rPr lang="ru-RU" u="sng" dirty="0">
                <a:hlinkClick r:id="rId2" tooltip="Закон Республики Казахстан от 21 мая 2013 года № 94-V «О персональных данных и их защите» (с изменениями и дополнениями по состоянию на 28.12.2017 г.)"/>
              </a:rPr>
              <a:t>персональных данных</a:t>
            </a:r>
            <a:r>
              <a:rPr lang="ru-RU" dirty="0"/>
              <a:t>, если эти деяния не содержат признаков уголовно наказуемого деяния, </a:t>
            </a:r>
            <a:r>
              <a:rPr lang="ru-RU" dirty="0" smtClean="0"/>
              <a:t> и влекут </a:t>
            </a:r>
            <a:r>
              <a:rPr lang="ru-RU" dirty="0"/>
              <a:t>штраф на физических лиц в размере </a:t>
            </a:r>
            <a:r>
              <a:rPr lang="ru-RU" dirty="0" smtClean="0"/>
              <a:t>десятимесячных </a:t>
            </a:r>
            <a:r>
              <a:rPr lang="ru-RU" dirty="0"/>
              <a:t>расчетных показателей, с конфискацией предметов и (или) орудия административного правонарушения или без таковой.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1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Гражданский кодекс РК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Кроме того, согласно ст. </a:t>
            </a:r>
            <a:r>
              <a:rPr lang="ru-RU" dirty="0" smtClean="0"/>
              <a:t>145 </a:t>
            </a:r>
            <a:r>
              <a:rPr lang="ru-RU" dirty="0"/>
              <a:t>Гражданского кодекса </a:t>
            </a:r>
            <a:r>
              <a:rPr lang="ru-RU" dirty="0" smtClean="0"/>
              <a:t>РК </a:t>
            </a:r>
            <a:r>
              <a:rPr lang="ru-RU" dirty="0"/>
              <a:t>обнародование и дальнейшее использование изображения гражданина (в том числе его фотографии, а также видеозаписи или произведения изобразительного искусства, в которых/на которых он изображен) допускаются только с согласия этого гражданина. </a:t>
            </a:r>
          </a:p>
        </p:txBody>
      </p:sp>
    </p:spTree>
    <p:extLst>
      <p:ext uri="{BB962C8B-B14F-4D97-AF65-F5344CB8AC3E}">
        <p14:creationId xmlns:p14="http://schemas.microsoft.com/office/powerpoint/2010/main" val="21914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Такое согласие не требуется: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1) использование изображения осуществляется в государственных, общественных или иных публичных интересах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2) изображение гражданина получено при съемке, которая проводится в местах, открытых для свободного посещения, или на публичных мероприятиях (собраниях, съездах, конференциях, концертах, представлениях, спортивных соревнованиях и подобных мероприятиях), за </a:t>
            </a:r>
            <a:r>
              <a:rPr lang="ru-RU" dirty="0" smtClean="0"/>
              <a:t>исключением </a:t>
            </a:r>
            <a:r>
              <a:rPr lang="ru-RU" dirty="0"/>
              <a:t>случаев, когда такое изображение является основным объектом использования;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гражданин позировал за плату.</a:t>
            </a:r>
          </a:p>
        </p:txBody>
      </p:sp>
    </p:spTree>
    <p:extLst>
      <p:ext uri="{BB962C8B-B14F-4D97-AF65-F5344CB8AC3E}">
        <p14:creationId xmlns:p14="http://schemas.microsoft.com/office/powerpoint/2010/main" val="844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Распространение в сети Интернет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Если изображение гражданина, полученное или используемое без его согласия, распространено в сети Интернет, гражданин вправе требовать удаления этого изображения, а также пресечения или запрещения дальнейшего его распространения. </a:t>
            </a:r>
            <a:endParaRPr lang="ru-RU" dirty="0" smtClean="0"/>
          </a:p>
          <a:p>
            <a:r>
              <a:rPr lang="ru-RU" dirty="0"/>
              <a:t>Также рекомендуем сделать соответствующие скриншоты страницы, где размещено ваше изображение, и приложить их к исковому заявлению. В идеале лучше заверить их у нотариуса (на случай, если изображение будет удалено).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1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270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В </a:t>
            </a:r>
            <a:r>
              <a:rPr lang="ru-RU" sz="3600" dirty="0"/>
              <a:t>случае если видеозапись размещена где</a:t>
            </a:r>
            <a:r>
              <a:rPr lang="ru-RU" sz="3600" dirty="0" smtClean="0"/>
              <a:t>­-либо</a:t>
            </a:r>
            <a:r>
              <a:rPr lang="ru-RU" sz="3600" dirty="0"/>
              <a:t>, например на интернет­ ресурсе, необходимо: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36722"/>
            <a:ext cx="9601196" cy="3529781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/>
              <a:t>1) Направить администрации </a:t>
            </a:r>
            <a:r>
              <a:rPr lang="ru-RU" sz="2900" dirty="0" smtClean="0"/>
              <a:t>интернет ­</a:t>
            </a:r>
            <a:r>
              <a:rPr lang="ru-RU" sz="2900" dirty="0"/>
              <a:t>ресурса заявление с просьбой удалить ваше изображение, так как оно было получено без вашего согласия. </a:t>
            </a:r>
            <a:endParaRPr lang="ru-RU" sz="2900" dirty="0" smtClean="0"/>
          </a:p>
          <a:p>
            <a:r>
              <a:rPr lang="ru-RU" sz="2900" dirty="0" smtClean="0"/>
              <a:t>2</a:t>
            </a:r>
            <a:r>
              <a:rPr lang="ru-RU" sz="2900" dirty="0"/>
              <a:t>) Обратиться с заявлением в прокуратуру о возбуждении уголовного дела по ст. </a:t>
            </a:r>
            <a:r>
              <a:rPr lang="ru-RU" sz="2900" dirty="0" smtClean="0"/>
              <a:t>147 УК РК </a:t>
            </a:r>
            <a:r>
              <a:rPr lang="ru-RU" sz="2900" b="1" dirty="0" smtClean="0"/>
              <a:t>(Нарушение </a:t>
            </a:r>
            <a:r>
              <a:rPr lang="ru-RU" sz="2900" b="1" dirty="0"/>
              <a:t>неприкосновенности частной жизни и законодательства Республики Казахстан о персональных данных и их защите</a:t>
            </a:r>
            <a:r>
              <a:rPr lang="ru-RU" sz="2900" dirty="0" smtClean="0"/>
              <a:t> )в </a:t>
            </a:r>
            <a:r>
              <a:rPr lang="ru-RU" sz="2900" dirty="0"/>
              <a:t>отношении лица, которое разместило ваше изображение на интернет­ ресурсе.</a:t>
            </a:r>
          </a:p>
          <a:p>
            <a:r>
              <a:rPr lang="ru-RU" sz="2900" dirty="0"/>
              <a:t>В случае если вы не знаете, кто именно это сделал – также можете попросить прокуратуру об идентификации данного лица (например, путем направления запроса из прокуратуры администрации сайта, где было размещено изображение).</a:t>
            </a:r>
          </a:p>
          <a:p>
            <a:r>
              <a:rPr lang="ru-RU" sz="2900" dirty="0"/>
              <a:t>3) Если лицо, разместившее ваше изображение без вашего согласия, известно – обратиться с соответствующим иском в суд с целью компенсации причиненного размещением вашего изображения морального вреда.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68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Действия </a:t>
            </a:r>
            <a:r>
              <a:rPr lang="ru-RU" dirty="0" err="1" smtClean="0"/>
              <a:t>мед.работников</a:t>
            </a:r>
            <a:r>
              <a:rPr lang="ru-RU" dirty="0" smtClean="0"/>
              <a:t> при нанесении им оскорблений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28" y="2557463"/>
            <a:ext cx="5908544" cy="3317875"/>
          </a:xfrm>
        </p:spPr>
      </p:pic>
    </p:spTree>
    <p:extLst>
      <p:ext uri="{BB962C8B-B14F-4D97-AF65-F5344CB8AC3E}">
        <p14:creationId xmlns:p14="http://schemas.microsoft.com/office/powerpoint/2010/main" val="28605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Правовое регулирование: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b="1" dirty="0"/>
              <a:t>Статья </a:t>
            </a:r>
            <a:r>
              <a:rPr lang="ru-RU" b="1" dirty="0" smtClean="0"/>
              <a:t>131 УК РК- </a:t>
            </a:r>
            <a:r>
              <a:rPr lang="ru-RU" b="1" dirty="0"/>
              <a:t>Оскорбление</a:t>
            </a:r>
            <a:endParaRPr lang="ru-RU" dirty="0"/>
          </a:p>
          <a:p>
            <a:pPr fontAlgn="base"/>
            <a:r>
              <a:rPr lang="ru-RU" dirty="0"/>
              <a:t>1. Оскорбление, то есть унижение чести и достоинства другого лица, выраженное в неприличной форме, -</a:t>
            </a:r>
          </a:p>
          <a:p>
            <a:pPr fontAlgn="base"/>
            <a:r>
              <a:rPr lang="ru-RU" dirty="0"/>
              <a:t>наказывается штрафом в размере до ста месячных расчетных показателей либо исправительными работами в том же размере, либо привлечением к общественным работам на срок до ста двадцати часов.</a:t>
            </a:r>
          </a:p>
          <a:p>
            <a:pPr fontAlgn="base"/>
            <a:r>
              <a:rPr lang="ru-RU" dirty="0"/>
              <a:t>2. То же деяние, совершенное публично или с использованием средств массовой информации или сетей телекоммуникаций, -</a:t>
            </a:r>
          </a:p>
          <a:p>
            <a:pPr fontAlgn="base"/>
            <a:r>
              <a:rPr lang="ru-RU" dirty="0"/>
              <a:t>наказывается штрафом в размере до двухсот месячных расчетных показателей либо исправительными работами в том же размере, либо привлечением к общественным работам на срок до ста восьмидесяти часов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8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В Казахстане в отношении медицинских работников ежегодно регистрируется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около </a:t>
            </a:r>
            <a:r>
              <a:rPr lang="ru-RU" sz="2800" dirty="0" smtClean="0"/>
              <a:t>600-800 уголовных правонарушений по статьям 317-323 Уголовного кодекса (УК) </a:t>
            </a:r>
            <a:r>
              <a:rPr lang="ru-RU" sz="2800" dirty="0" smtClean="0"/>
              <a:t>РК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и около 300 административных правонарушений по статье 80 Кодекса об </a:t>
            </a:r>
            <a:r>
              <a:rPr lang="ru-RU" sz="2800" dirty="0" smtClean="0"/>
              <a:t>административных </a:t>
            </a:r>
            <a:r>
              <a:rPr lang="ru-RU" sz="2800" dirty="0" smtClean="0"/>
              <a:t>правонарушениях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При возникновении </a:t>
            </a:r>
            <a:r>
              <a:rPr lang="ru-RU" sz="2800" dirty="0"/>
              <a:t>юридических проблем </a:t>
            </a:r>
            <a:r>
              <a:rPr lang="ru-RU" sz="2800" dirty="0" smtClean="0"/>
              <a:t>врач как правило </a:t>
            </a:r>
            <a:r>
              <a:rPr lang="ru-RU" sz="2800" dirty="0"/>
              <a:t>остаётся один на один с проблемой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939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0" y="756000"/>
            <a:ext cx="8862225" cy="4917763"/>
          </a:xfrm>
          <a:noFill/>
        </p:spPr>
      </p:pic>
    </p:spTree>
    <p:extLst>
      <p:ext uri="{BB962C8B-B14F-4D97-AF65-F5344CB8AC3E}">
        <p14:creationId xmlns:p14="http://schemas.microsoft.com/office/powerpoint/2010/main" val="36010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Рекомендуется </a:t>
            </a:r>
            <a:r>
              <a:rPr lang="ru-RU" sz="2800" dirty="0"/>
              <a:t>воспользоваться следующим алгоритмом действий: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1) Позвать в свой кабинет как можно большее число свидетелей. Свидетелями могут являться охрана, коллеги, обслуживающий вспомогательный персонал, другие пациенты. Последнее особенно </a:t>
            </a:r>
            <a:r>
              <a:rPr lang="ru-RU" dirty="0" smtClean="0"/>
              <a:t>важно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Так</a:t>
            </a:r>
            <a:r>
              <a:rPr lang="ru-RU" dirty="0"/>
              <a:t>, безусловно, свидетелем может быть любой гражданин, но мнение не каждого свидетеля судом может быть принято во внимание. Очень часто судьи говорят, что некоторые свидетели являются заинтересованными лицами (к этой категории, в частности, могут быть отнесены сотрудники медицинской организации). А вот другие пациенты из очереди заинтересованными лицами не могут быть по определению, поэтому их особенно важно позвать в свой кабинет.</a:t>
            </a:r>
          </a:p>
        </p:txBody>
      </p:sp>
    </p:spTree>
    <p:extLst>
      <p:ext uri="{BB962C8B-B14F-4D97-AF65-F5344CB8AC3E}">
        <p14:creationId xmlns:p14="http://schemas.microsoft.com/office/powerpoint/2010/main" val="29873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36836"/>
          </a:xfrm>
        </p:spPr>
        <p:txBody>
          <a:bodyPr/>
          <a:lstStyle/>
          <a:p>
            <a:r>
              <a:rPr lang="ru-RU" dirty="0" smtClean="0"/>
              <a:t>Алгоритм действий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123768"/>
            <a:ext cx="9601196" cy="37521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2) Сделать диктофонную запись происходящего. Когда в отношении врача совершается правонарушение (например, оскорбление), использовать диктофон вполне легитимно. </a:t>
            </a:r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/>
              <a:t>пользоваться им надо открыто, не скрывая факт осуществления записи от пациента (это нужно для того, чтобы у суда не было оснований отклонить ходатайство о приобщении диктофонной записи к материалам дела как недопустимое доказательство, т.е. доказательство, полученное с нарушениями законодательства). </a:t>
            </a:r>
            <a:endParaRPr lang="ru-RU" dirty="0" smtClean="0"/>
          </a:p>
          <a:p>
            <a:r>
              <a:rPr lang="ru-RU" dirty="0" smtClean="0"/>
              <a:t>Следует </a:t>
            </a:r>
            <a:r>
              <a:rPr lang="ru-RU" dirty="0"/>
              <a:t>достать диктофон и, включая его, сказать примерно следующее: «</a:t>
            </a:r>
            <a:r>
              <a:rPr lang="ru-RU" b="1" dirty="0"/>
              <a:t>Я, доктор (такой</a:t>
            </a:r>
            <a:r>
              <a:rPr lang="ru-RU" b="1" dirty="0" smtClean="0"/>
              <a:t>­-то</a:t>
            </a:r>
            <a:r>
              <a:rPr lang="ru-RU" b="1" dirty="0"/>
              <a:t>), веду запись разговора с пациентом (</a:t>
            </a:r>
            <a:r>
              <a:rPr lang="ru-RU" b="1" dirty="0" smtClean="0"/>
              <a:t>таким-­</a:t>
            </a:r>
            <a:r>
              <a:rPr lang="ru-RU" b="1" dirty="0"/>
              <a:t>то) с целью защиты своих прав при совершении в отношении меня правонарушения, предусмотренного ст. </a:t>
            </a:r>
            <a:r>
              <a:rPr lang="ru-RU" b="1" dirty="0" smtClean="0"/>
              <a:t>131 УК РК, </a:t>
            </a:r>
            <a:r>
              <a:rPr lang="ru-RU" b="1" dirty="0"/>
              <a:t>и сбора соответствующих доказательств</a:t>
            </a:r>
            <a:r>
              <a:rPr lang="ru-RU" dirty="0"/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4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3) Необходимо вызвать представителей правоохранительных органов, т.е. обратиться по телефону с соответствующим заявлением в полицию. </a:t>
            </a:r>
            <a:endParaRPr lang="ru-RU" dirty="0" smtClean="0"/>
          </a:p>
          <a:p>
            <a:r>
              <a:rPr lang="ru-RU" dirty="0" smtClean="0"/>
              <a:t>Часто </a:t>
            </a:r>
            <a:r>
              <a:rPr lang="ru-RU" dirty="0"/>
              <a:t>при проведении судебных заседаний судья задает вопрос: «А вы в полицию обращались?» Неважно, приедет ли полиция на вызов, но факт обращения и заявления в полицию будет зафиксирован, что важно при разборе дела в суде.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устной подаче заявления необходимо сказать лицу, принимающему заявление, следующее: «Я, доктор (такой</a:t>
            </a:r>
            <a:r>
              <a:rPr lang="ru-RU" dirty="0" smtClean="0"/>
              <a:t>­-то</a:t>
            </a:r>
            <a:r>
              <a:rPr lang="ru-RU" dirty="0"/>
              <a:t>), в связи с фактом оскорбления меня при исполнении своих профессиональных обязанностей, хочу сделать заявление о привлечении пациента (</a:t>
            </a:r>
            <a:r>
              <a:rPr lang="ru-RU" dirty="0" smtClean="0"/>
              <a:t>такого-­</a:t>
            </a:r>
            <a:r>
              <a:rPr lang="ru-RU" dirty="0"/>
              <a:t>то), который оскорбил меня, к </a:t>
            </a:r>
            <a:r>
              <a:rPr lang="ru-RU" dirty="0" smtClean="0"/>
              <a:t>уголовной </a:t>
            </a:r>
            <a:r>
              <a:rPr lang="ru-RU" dirty="0"/>
              <a:t>ответственности, предусмотренной </a:t>
            </a:r>
            <a:r>
              <a:rPr lang="ru-RU" dirty="0" smtClean="0"/>
              <a:t>ст131 УК РК.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4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Необходимо внести соответствующую запись в медицинскую документацию (прямой источник доказательств в суде) и письменно проинформировать об инциденте своего руководителя.</a:t>
            </a:r>
          </a:p>
          <a:p>
            <a:r>
              <a:rPr lang="ru-RU" dirty="0"/>
              <a:t>5) Обратиться за медицинской помощью к своим коллегам с целью возможной диагностики у себя негативной симптоматики и временной утраты трудоспособности (например, повышения уровня артериального давления, тахикардии, головокружения, резкой слабости и т.п.).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понадобится впоследствии для доказательства причинения вам нравственных и физических страданий, что с позиции законодательства рассматривается как причинение морального вреда, если вы в дальнейшем планируете привлечь пациента к гражданской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6516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Частный обвинитель и гражданский истец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Обратиться в суд в порядке частного обвинения с приложением к заявлению всех документальных доказательств</a:t>
            </a:r>
          </a:p>
          <a:p>
            <a:r>
              <a:rPr lang="ru-RU" dirty="0" smtClean="0"/>
              <a:t>Ст. 72 УПК РК-  </a:t>
            </a:r>
            <a:r>
              <a:rPr lang="ru-RU" dirty="0"/>
              <a:t>Частным обвинителем является лицо, подавшее жалобу в суд по делу частного обвинения и поддерживающее обвинение в суде, а также потерпевший по делам публичного и </a:t>
            </a:r>
            <a:r>
              <a:rPr lang="ru-RU" dirty="0" err="1"/>
              <a:t>частно</a:t>
            </a:r>
            <a:r>
              <a:rPr lang="ru-RU" dirty="0"/>
              <a:t>-публичного обвинения, самостоятельно поддерживающий обвинение в суде, в случае отказа государственного обвинителя от обвинения.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8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Причинение медицинскому работнику пациентом телесных повреждений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28" y="2557463"/>
            <a:ext cx="5908544" cy="3317875"/>
          </a:xfrm>
        </p:spPr>
      </p:pic>
    </p:spTree>
    <p:extLst>
      <p:ext uri="{BB962C8B-B14F-4D97-AF65-F5344CB8AC3E}">
        <p14:creationId xmlns:p14="http://schemas.microsoft.com/office/powerpoint/2010/main" val="5947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Правовое регулирование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/>
              <a:t>КоАП РК </a:t>
            </a:r>
            <a:r>
              <a:rPr lang="ru-RU" b="1" dirty="0"/>
              <a:t>Статья 73-1. Умышленное причинение легкого вреда здоровью</a:t>
            </a:r>
            <a:endParaRPr lang="ru-RU" dirty="0"/>
          </a:p>
          <a:p>
            <a:pPr fontAlgn="base"/>
            <a:r>
              <a:rPr lang="ru-RU" dirty="0"/>
              <a:t>1. Умышленное причинение легкого </a:t>
            </a:r>
            <a:r>
              <a:rPr lang="ru-RU" u="sng" dirty="0">
                <a:hlinkClick r:id="rId2" tooltip="Приказ Министра юстиции Республики Казахстан от 27 апреля 2017 года № 484 «Об утверждении Правил организации и производства судебных экспертиз и исследований в органах судебной экспертизы»"/>
              </a:rPr>
              <a:t>вреда здоровью</a:t>
            </a:r>
            <a:r>
              <a:rPr lang="ru-RU" dirty="0"/>
              <a:t>, повлекшее кратковременное расстройство здоровья или незначительную стойкую утрату </a:t>
            </a:r>
            <a:r>
              <a:rPr lang="ru-RU" u="sng" dirty="0">
                <a:hlinkClick r:id="rId3"/>
              </a:rPr>
              <a:t>общей трудоспособности</a:t>
            </a:r>
            <a:r>
              <a:rPr lang="ru-RU" dirty="0"/>
              <a:t>, -</a:t>
            </a:r>
          </a:p>
          <a:p>
            <a:pPr fontAlgn="base"/>
            <a:r>
              <a:rPr lang="ru-RU" dirty="0"/>
              <a:t>влечет штраф в размере пятнадцати месячных расчетных показателей либо административный арест на срок до пятнадцати суток.</a:t>
            </a:r>
          </a:p>
          <a:p>
            <a:pPr fontAlgn="base"/>
            <a:r>
              <a:rPr lang="ru-RU" b="1" dirty="0"/>
              <a:t>Статья 73-2. Побои</a:t>
            </a:r>
            <a:endParaRPr lang="ru-RU" dirty="0"/>
          </a:p>
          <a:p>
            <a:pPr fontAlgn="base"/>
            <a:r>
              <a:rPr lang="ru-RU" dirty="0"/>
              <a:t>1. Нанесение побоев или совершение иных насильственных действий, причинивших физическую боль, но не повлекших причинение легкого вреда здоровью, -</a:t>
            </a:r>
          </a:p>
          <a:p>
            <a:pPr fontAlgn="base"/>
            <a:r>
              <a:rPr lang="ru-RU" dirty="0"/>
              <a:t>влечет штраф в размере десяти месячных расчетных показателей либо административный арест на срок до десяти суток.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3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решения проблемы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1) Незамедлительно обратитесь в </a:t>
            </a:r>
            <a:r>
              <a:rPr lang="ru-RU" dirty="0" err="1"/>
              <a:t>травмпункт</a:t>
            </a:r>
            <a:r>
              <a:rPr lang="ru-RU" dirty="0"/>
              <a:t> с целью фиксации факта причинения вреда здоровью путем нанесения телесных повреждений. Предварительно необходимо:</a:t>
            </a:r>
          </a:p>
          <a:p>
            <a:r>
              <a:rPr lang="ru-RU" dirty="0"/>
              <a:t>а) написать на имя своего руководителя заявление о том, что временно не можете выполнять свои трудовые обязанности по причине нанесения телесных повреждений и необходимости незамедлительного обращения за медицинской помощью;</a:t>
            </a:r>
          </a:p>
          <a:p>
            <a:r>
              <a:rPr lang="ru-RU" dirty="0"/>
              <a:t>б) сфотографировать причиненные вам повреждения.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4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Также при обращении в </a:t>
            </a:r>
            <a:r>
              <a:rPr lang="ru-RU" dirty="0" err="1"/>
              <a:t>травмпункт</a:t>
            </a:r>
            <a:r>
              <a:rPr lang="ru-RU" dirty="0"/>
              <a:t> необходимо попросить коллег о максимально подробной записи в медицинской документации о имеющихся повреждениях, предположении о характере их возникновения и обстоятельствах произошедшего. После этого желательно снять копию с медицинской документации.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0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Г</a:t>
            </a:r>
            <a:r>
              <a:rPr lang="ru-RU" dirty="0" smtClean="0"/>
              <a:t>ромкие дела врачей в Казахстане 2019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1249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33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2) Обратитесь с заявлением в дежурную часть подразделения полиции. В заявлении необходимо указать:</a:t>
            </a:r>
          </a:p>
          <a:p>
            <a:r>
              <a:rPr lang="ru-RU" dirty="0"/>
              <a:t>а) дату, время и место имевшегося в отношении вас правонарушения;</a:t>
            </a:r>
          </a:p>
          <a:p>
            <a:r>
              <a:rPr lang="ru-RU" dirty="0"/>
              <a:t>б) обстоятельства произошедшего, при этом обязательно указав, что в отношении вас имелось совершение иных насильственных действий, причинивших физическую боль;</a:t>
            </a:r>
          </a:p>
          <a:p>
            <a:r>
              <a:rPr lang="ru-RU" dirty="0"/>
              <a:t>в) просьбу о проведении проверки и возбуждении </a:t>
            </a:r>
            <a:r>
              <a:rPr lang="ru-RU" dirty="0" smtClean="0"/>
              <a:t>уголовного или административного </a:t>
            </a:r>
            <a:r>
              <a:rPr lang="ru-RU" dirty="0"/>
              <a:t>дела </a:t>
            </a:r>
            <a:r>
              <a:rPr lang="ru-RU" dirty="0" smtClean="0"/>
              <a:t>в </a:t>
            </a:r>
            <a:r>
              <a:rPr lang="ru-RU" dirty="0"/>
              <a:t>отношении лиц, совершивших правонарушение. К заявлению также необходимо приложить копии соответствующих медицинских документов. </a:t>
            </a:r>
          </a:p>
        </p:txBody>
      </p:sp>
    </p:spTree>
    <p:extLst>
      <p:ext uri="{BB962C8B-B14F-4D97-AF65-F5344CB8AC3E}">
        <p14:creationId xmlns:p14="http://schemas.microsoft.com/office/powerpoint/2010/main" val="38179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Целесообразно после подачи заявления на следующий день позвонить в дежурную часть подразделения полиции, назвать регистрационный номер поданного вами заявления и спросить фамилию, имя, отчество, звание исполнителя по вашему заявлению, а также его рабочий телефон. Впоследствии необходимо созвониться с исполнителем либо нанести ему визит с целью ознакомления с ходом проводимой проверки. </a:t>
            </a:r>
          </a:p>
        </p:txBody>
      </p:sp>
    </p:spTree>
    <p:extLst>
      <p:ext uri="{BB962C8B-B14F-4D97-AF65-F5344CB8AC3E}">
        <p14:creationId xmlns:p14="http://schemas.microsoft.com/office/powerpoint/2010/main" val="38074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После проведения проверки полицией будет принято одно из следующих решений и вынесено соответствующее постановление: </a:t>
            </a:r>
            <a:endParaRPr lang="ru-RU" dirty="0" smtClean="0"/>
          </a:p>
          <a:p>
            <a:r>
              <a:rPr lang="ru-RU" dirty="0" smtClean="0"/>
              <a:t>а</a:t>
            </a:r>
            <a:r>
              <a:rPr lang="ru-RU" dirty="0"/>
              <a:t>) о возбуждении </a:t>
            </a:r>
            <a:r>
              <a:rPr lang="ru-RU" dirty="0" smtClean="0"/>
              <a:t> административного или уголовного </a:t>
            </a:r>
            <a:r>
              <a:rPr lang="ru-RU" dirty="0"/>
              <a:t>дела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б) об отказе в возбуждении уголовного дела за отсутствием состава преступления. В последнем случае необходимо обратиться в </a:t>
            </a:r>
            <a:r>
              <a:rPr lang="ru-RU" dirty="0" smtClean="0"/>
              <a:t>прокуратуру или следственный суд </a:t>
            </a:r>
            <a:r>
              <a:rPr lang="ru-RU" dirty="0"/>
              <a:t>с просьбой отменить постановление об отказе в возбуждении уголовного дела с подробным изложением всей ситуации </a:t>
            </a:r>
            <a:r>
              <a:rPr lang="ru-RU" dirty="0" smtClean="0"/>
              <a:t>(</a:t>
            </a:r>
            <a:r>
              <a:rPr lang="ru-RU" dirty="0"/>
              <a:t>в том числе указав на факт нарушения сроков рассмотрения заявления, если таковые имели место).</a:t>
            </a:r>
          </a:p>
        </p:txBody>
      </p:sp>
    </p:spTree>
    <p:extLst>
      <p:ext uri="{BB962C8B-B14F-4D97-AF65-F5344CB8AC3E}">
        <p14:creationId xmlns:p14="http://schemas.microsoft.com/office/powerpoint/2010/main" val="974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3) После обращения в полицию также рекомендуется обратиться в средства массовой информации с целью сделать заявление о факте нападения на медицинского работника при исполнении им служебных обязанностей. Это позволит привлечь внимание общественности к совершенному правонарушению и, как следствие, повлияет на более оперативную работу правоохранительных органов</a:t>
            </a:r>
          </a:p>
        </p:txBody>
      </p:sp>
    </p:spTree>
    <p:extLst>
      <p:ext uri="{BB962C8B-B14F-4D97-AF65-F5344CB8AC3E}">
        <p14:creationId xmlns:p14="http://schemas.microsoft.com/office/powerpoint/2010/main" val="28067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4) Напишите на имя своего руководителя заявление о факте несчастного случая на производстве, а именно – о факте причинения вам телесных повреждений </a:t>
            </a:r>
            <a:r>
              <a:rPr lang="ru-RU" dirty="0" smtClean="0"/>
              <a:t>при </a:t>
            </a:r>
            <a:r>
              <a:rPr lang="ru-RU" dirty="0"/>
              <a:t>исполнении своих служебных обязанностей, с просьбой о проведении соответствующего расследования на основании требований </a:t>
            </a:r>
            <a:r>
              <a:rPr lang="ru-RU" dirty="0" smtClean="0"/>
              <a:t>главы 20 Трудового кодекса РК.</a:t>
            </a:r>
          </a:p>
          <a:p>
            <a:r>
              <a:rPr lang="ru-RU" dirty="0"/>
              <a:t>В случае если известна личность, совершившая в отношении вас правонарушение, рекомендуется также обратиться в страховую медицинскую организацию, где вы застрахованы, с целью информирования о факте причинения вреда здоровью застрахованному лицу. </a:t>
            </a:r>
          </a:p>
        </p:txBody>
      </p:sp>
    </p:spTree>
    <p:extLst>
      <p:ext uri="{BB962C8B-B14F-4D97-AF65-F5344CB8AC3E}">
        <p14:creationId xmlns:p14="http://schemas.microsoft.com/office/powerpoint/2010/main" val="15666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660" y="466344"/>
            <a:ext cx="3932237" cy="1600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605492"/>
            <a:ext cx="5470525" cy="364701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402336"/>
            <a:ext cx="3932237" cy="546665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Защита </a:t>
            </a:r>
            <a:r>
              <a:rPr lang="ru-RU" sz="4000" dirty="0"/>
              <a:t>профессиональной чести, </a:t>
            </a:r>
            <a:r>
              <a:rPr lang="ru-RU" sz="4000" dirty="0" smtClean="0"/>
              <a:t>достоинства и деловой репутации медицинского </a:t>
            </a:r>
            <a:r>
              <a:rPr lang="ru-RU" sz="4000" dirty="0"/>
              <a:t>работника </a:t>
            </a:r>
          </a:p>
        </p:txBody>
      </p:sp>
    </p:spTree>
    <p:extLst>
      <p:ext uri="{BB962C8B-B14F-4D97-AF65-F5344CB8AC3E}">
        <p14:creationId xmlns:p14="http://schemas.microsoft.com/office/powerpoint/2010/main" val="23235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Статья 143 Гражданского кодекса РК</a:t>
            </a:r>
            <a:b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Защита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чести, достоинства и деловой репутации</a:t>
            </a:r>
            <a:b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3600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254000" algn="just" fontAlgn="base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Гражданин вправе требовать в судебном порядке опровержения сведений, порочащих его честь, достоинство или деловую репутацию.</a:t>
            </a:r>
          </a:p>
          <a:p>
            <a:pPr indent="254000" algn="just"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2. Если сведения, порочащие честь, достоинство или деловую репутацию гражданина или юридического лица, распространены в 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средствах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массовой информации, они должны быть </a:t>
            </a:r>
            <a:r>
              <a:rPr lang="ru-RU" u="sng" dirty="0">
                <a:solidFill>
                  <a:srgbClr val="000080"/>
                </a:solidFill>
                <a:latin typeface="Times New Roman" panose="02020603050405020304" pitchFamily="18" charset="0"/>
                <a:hlinkClick r:id="rId2" tooltip="Закон Республики Казахстан от 23 июля 1999 года № 451-I «О средствах массовой информации» (с изменениями и дополнениями по состоянию на 02.04.2019 г.)"/>
              </a:rPr>
              <a:t>бесплатно опровергнуты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в тех же средствах массовой информации.</a:t>
            </a:r>
          </a:p>
          <a:p>
            <a:pPr indent="254000" algn="just"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случае, если указанные сведения содержатся в документе, исходящем от организации, такой документ подлежит замене или отзыву с обязательным сообщением адресатам о несоответствии действительности содержащихся в этом документе сведений.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0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205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Ст. 143 ГК РК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87794"/>
            <a:ext cx="9601196" cy="3988074"/>
          </a:xfrm>
        </p:spPr>
        <p:txBody>
          <a:bodyPr>
            <a:normAutofit fontScale="85000" lnSpcReduction="20000"/>
          </a:bodyPr>
          <a:lstStyle/>
          <a:p>
            <a:pPr indent="254000" algn="just"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Гражданин, в отношении которого распространены сведения, порочащие его честь, достоинство или деловую репутацию, вправе наряду с опровержением таких сведений требовать возмещения убытков и морального вреда, причиненных их распространением.</a:t>
            </a:r>
          </a:p>
          <a:p>
            <a:pPr indent="254000" algn="just"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Правила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защите деловой репутации гражданина соответственно применяются к защите деловой репутации юридического лица, за исключением требования о возмещении морального вреда. К защите деловой репутации юридического лица применяются правила о возмещении убытков в порядке, установленном настоящим Кодексом.</a:t>
            </a:r>
          </a:p>
          <a:p>
            <a:pPr indent="254000" algn="just" fontAlgn="base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установить лицо, распространившее сведения, порочащие честь, достоинство или деловую репутацию гражданина или юридического лица, невозможно, лицо, в отношении которого такие сведения распространены, вправе обратиться в суд с заявлением о признании распространенных сведений не соответствующими действительности.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8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в суде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Это означает, что, если медицинский работник хочет через суд защитить свое право на честь и достоинство, ему нужно всего лишь в качестве истца доказать, что распространение этих сведений имело место. </a:t>
            </a:r>
            <a:endParaRPr lang="ru-RU" dirty="0" smtClean="0"/>
          </a:p>
          <a:p>
            <a:r>
              <a:rPr lang="ru-RU" dirty="0" smtClean="0"/>
              <a:t>Пациент</a:t>
            </a:r>
            <a:r>
              <a:rPr lang="ru-RU" dirty="0"/>
              <a:t>, совершивший подобное правонарушение, становится ответчиком, и ему предстоит доказать, что распространенные </a:t>
            </a:r>
            <a:r>
              <a:rPr lang="ru-RU" dirty="0" smtClean="0"/>
              <a:t>им </a:t>
            </a:r>
            <a:r>
              <a:rPr lang="ru-RU" dirty="0"/>
              <a:t>сведения соответствуют действительности. Если он этого не сделает, победа, условно говоря, остается за медицинским работником. </a:t>
            </a:r>
          </a:p>
        </p:txBody>
      </p:sp>
    </p:spTree>
    <p:extLst>
      <p:ext uri="{BB962C8B-B14F-4D97-AF65-F5344CB8AC3E}">
        <p14:creationId xmlns:p14="http://schemas.microsoft.com/office/powerpoint/2010/main" val="9194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500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Уголовная ответственность за клевету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77961"/>
            <a:ext cx="9601196" cy="3997907"/>
          </a:xfrm>
        </p:spPr>
        <p:txBody>
          <a:bodyPr>
            <a:normAutofit fontScale="70000" lnSpcReduction="20000"/>
          </a:bodyPr>
          <a:lstStyle/>
          <a:p>
            <a:pPr marL="762000" indent="-508000" algn="just" fontAlgn="base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Статья 130. Клевета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270510" algn="just"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1. Клевета, то есть распространение заведомо ложных сведений, порочащих честь и достоинство другого лица или подрывающих его репутацию, -</a:t>
            </a:r>
          </a:p>
          <a:p>
            <a:pPr indent="270510" algn="just"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наказывается штрафом в размере до одной тысячи месячных расчетных показателей либо исправительными работами в том же размере, либо ограничением свободы на срок до одного года, либо лишением свободы на тот же срок.</a:t>
            </a:r>
          </a:p>
          <a:p>
            <a:pPr indent="270510" algn="just"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2. То же деяние, совершенное публично или с использованием средств массовой информации или 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сетей телекоммуникаций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-</a:t>
            </a:r>
          </a:p>
          <a:p>
            <a:pPr indent="270510" algn="just"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наказывается штрафом в размере до двух тысяч месячных расчетных показателей либо исправительными работами в том же размере, либо ограничением свободы на срок до двух лет, либо лишением свободы на тот же срок.</a:t>
            </a:r>
          </a:p>
          <a:p>
            <a:pPr indent="270510" algn="just"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3. Деяния, предусмотренные частями первой или второй настоящей статьи, соединенные с обвинением лица в совершении коррупционного, тяжкого или особо тяжкого преступления, а равно повлекшие </a:t>
            </a:r>
            <a:r>
              <a:rPr lang="ru-RU" u="sng" dirty="0">
                <a:solidFill>
                  <a:srgbClr val="333399"/>
                </a:solidFill>
                <a:latin typeface="Times New Roman" panose="02020603050405020304" pitchFamily="18" charset="0"/>
                <a:hlinkClick r:id="rId2" tooltip="Уголовный кодекс Республики Казахстан от 3 июля 2014 года № 226-V (с изменениями и дополнениями по состоянию на 28.10.2019 г.)"/>
              </a:rPr>
              <a:t>тяжкие последствия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-</a:t>
            </a:r>
          </a:p>
          <a:p>
            <a:pPr indent="270510" algn="just"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наказываются штрафом в размере до трех тысяч месячных расчетных показателей либо исправительными работами в том же размере, либо ограничением свободы на срок до трех лет, либо лишением свободы на тот же срок.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9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6968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Из обращения врачей в Парламент РК:</a:t>
            </a:r>
            <a:br>
              <a:rPr lang="ru-RU" dirty="0" smtClean="0">
                <a:solidFill>
                  <a:srgbClr val="000000"/>
                </a:solidFill>
                <a:latin typeface="Roboto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163097"/>
            <a:ext cx="9601196" cy="3702939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Roboto"/>
              </a:rPr>
              <a:t>Врачебное </a:t>
            </a:r>
            <a:r>
              <a:rPr lang="ru-RU" sz="1600" dirty="0">
                <a:solidFill>
                  <a:srgbClr val="000000"/>
                </a:solidFill>
                <a:latin typeface="Roboto"/>
              </a:rPr>
              <a:t>сообщество просто уверено – в обществе целенаправленно нагнетается ситуация против медиков</a:t>
            </a:r>
            <a:r>
              <a:rPr lang="ru-RU" sz="1600" dirty="0" smtClean="0">
                <a:solidFill>
                  <a:srgbClr val="000000"/>
                </a:solidFill>
                <a:latin typeface="Roboto"/>
              </a:rPr>
              <a:t>. 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Roboto"/>
              </a:rPr>
              <a:t>«</a:t>
            </a:r>
            <a:r>
              <a:rPr lang="ru-RU" sz="1600" dirty="0">
                <a:solidFill>
                  <a:srgbClr val="000000"/>
                </a:solidFill>
                <a:latin typeface="Roboto"/>
              </a:rPr>
              <a:t>Подобное негативное отношение населения к отечественному здравоохранению сформировалось не мгновенно. Некоторые «общественные» деятели, формируют ошибочное и популистское мнение – якобы априори уровень профессиональной квалификации врачей и медицинских сестер в нашей стране является низким и следует оказывать давление на медперсонал, вплоть до уголовного преследования», – говорится в обращении. </a:t>
            </a:r>
            <a:endParaRPr lang="ru-RU" sz="1600" dirty="0" smtClean="0">
              <a:solidFill>
                <a:srgbClr val="000000"/>
              </a:solidFill>
              <a:latin typeface="Roboto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Roboto"/>
              </a:rPr>
              <a:t>Как </a:t>
            </a:r>
            <a:r>
              <a:rPr lang="ru-RU" sz="1600" dirty="0">
                <a:solidFill>
                  <a:srgbClr val="000000"/>
                </a:solidFill>
                <a:latin typeface="Roboto"/>
              </a:rPr>
              <a:t>утверждают медики, «сформировался целый класс заинтересованных лиц – </a:t>
            </a:r>
            <a:r>
              <a:rPr lang="ru-RU" sz="1600" dirty="0" err="1">
                <a:solidFill>
                  <a:srgbClr val="000000"/>
                </a:solidFill>
                <a:latin typeface="Roboto"/>
              </a:rPr>
              <a:t>блогеры</a:t>
            </a:r>
            <a:r>
              <a:rPr lang="ru-RU" sz="1600" dirty="0">
                <a:solidFill>
                  <a:srgbClr val="000000"/>
                </a:solidFill>
                <a:latin typeface="Roboto"/>
              </a:rPr>
              <a:t>, представители СМИ, юристы, которые своими публичными высказываниями оказывают давление и клевещут на врачей. Для таких лиц критика казахстанской медицины носит интерес с целью привлечения внимания («</a:t>
            </a:r>
            <a:r>
              <a:rPr lang="ru-RU" sz="1600" dirty="0" err="1">
                <a:solidFill>
                  <a:srgbClr val="000000"/>
                </a:solidFill>
                <a:latin typeface="Roboto"/>
              </a:rPr>
              <a:t>хайпа</a:t>
            </a:r>
            <a:r>
              <a:rPr lang="ru-RU" sz="1600" dirty="0">
                <a:solidFill>
                  <a:srgbClr val="000000"/>
                </a:solidFill>
                <a:latin typeface="Roboto"/>
              </a:rPr>
              <a:t>») и популярности, достижения личных и карьерных задач, а иногда откровенного вымогательства денег от медицинских организаций»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625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защититься от клеветы?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1) Сбор доказательств. </a:t>
            </a:r>
            <a:endParaRPr lang="ru-RU" dirty="0" smtClean="0"/>
          </a:p>
          <a:p>
            <a:r>
              <a:rPr lang="ru-RU" dirty="0"/>
              <a:t>2</a:t>
            </a:r>
            <a:r>
              <a:rPr lang="ru-RU" dirty="0" smtClean="0"/>
              <a:t>) </a:t>
            </a:r>
            <a:r>
              <a:rPr lang="ru-RU" dirty="0"/>
              <a:t>Подача заявления в суд. </a:t>
            </a:r>
            <a:endParaRPr lang="ru-RU" dirty="0" smtClean="0"/>
          </a:p>
          <a:p>
            <a:r>
              <a:rPr lang="ru-RU" dirty="0"/>
              <a:t>В качестве доказательств могут быть предоставлены статьи из печатных изданий, видеозаписи </a:t>
            </a:r>
            <a:r>
              <a:rPr lang="ru-RU" dirty="0" err="1"/>
              <a:t>ТВ­программ</a:t>
            </a:r>
            <a:r>
              <a:rPr lang="ru-RU" dirty="0"/>
              <a:t>, публикации в Интернете (скриншот, заверенный нотариусом, или прямо в зале суда можно открыть сайт с такой информацией), текст жалобы пациента (копия). </a:t>
            </a:r>
          </a:p>
        </p:txBody>
      </p:sp>
    </p:spTree>
    <p:extLst>
      <p:ext uri="{BB962C8B-B14F-4D97-AF65-F5344CB8AC3E}">
        <p14:creationId xmlns:p14="http://schemas.microsoft.com/office/powerpoint/2010/main" val="16671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 подаче заявления в суд </a:t>
            </a:r>
            <a:r>
              <a:rPr lang="ru-RU" dirty="0" smtClean="0"/>
              <a:t>необходимо: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) В исковом заявлении подробно отразить все обстоятельства и факты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2) Приложить к исковому заявлению доказательства распространения клеветнических сведений.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Начать сбор доказательств того, что распространенные сведения являются клеветой.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5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Доказательства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 Основное доказательство того, что врач оказывал помощь по всем правилам и в соответствии со стандартами, – медицинская документация. </a:t>
            </a:r>
            <a:endParaRPr lang="ru-RU" dirty="0" smtClean="0"/>
          </a:p>
          <a:p>
            <a:r>
              <a:rPr lang="ru-RU" dirty="0" smtClean="0"/>
              <a:t>Другое </a:t>
            </a:r>
            <a:r>
              <a:rPr lang="ru-RU" dirty="0"/>
              <a:t>доказательство – свидетельские показания. </a:t>
            </a:r>
            <a:endParaRPr lang="ru-RU" dirty="0" smtClean="0"/>
          </a:p>
          <a:p>
            <a:r>
              <a:rPr lang="ru-RU" dirty="0" smtClean="0"/>
              <a:t>Документы</a:t>
            </a:r>
            <a:r>
              <a:rPr lang="ru-RU" dirty="0"/>
              <a:t>, подтверждающие квалификацию доктора и стаж работы по специальности, также могут являться </a:t>
            </a:r>
            <a:r>
              <a:rPr lang="ru-RU" dirty="0" smtClean="0"/>
              <a:t>доказательством</a:t>
            </a:r>
          </a:p>
          <a:p>
            <a:r>
              <a:rPr lang="ru-RU" dirty="0"/>
              <a:t>Также доказательством будет являться и мнение других лиц – известных специалистов в своей области – о том, что данный медицинский работник является профессионалом.</a:t>
            </a:r>
          </a:p>
        </p:txBody>
      </p:sp>
    </p:spTree>
    <p:extLst>
      <p:ext uri="{BB962C8B-B14F-4D97-AF65-F5344CB8AC3E}">
        <p14:creationId xmlns:p14="http://schemas.microsoft.com/office/powerpoint/2010/main" val="27023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Компенсация морального вреда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Кроме того, каждый гражданин имеет право наряду с опровержением таких сведений требовать возмещения убытков и компенсации морального вреда, причиненных их распространением. </a:t>
            </a:r>
            <a:endParaRPr lang="ru-RU" dirty="0" smtClean="0"/>
          </a:p>
          <a:p>
            <a:r>
              <a:rPr lang="ru-RU" dirty="0" smtClean="0"/>
              <a:t>Моральный </a:t>
            </a:r>
            <a:r>
              <a:rPr lang="ru-RU" dirty="0"/>
              <a:t>(неимущественный) вред – это причиненные в результате противоправных действий физические и (или) нравственные </a:t>
            </a:r>
            <a:r>
              <a:rPr lang="ru-RU" dirty="0" smtClean="0"/>
              <a:t>страдания. </a:t>
            </a:r>
          </a:p>
          <a:p>
            <a:r>
              <a:rPr lang="ru-RU" dirty="0" smtClean="0"/>
              <a:t>Он </a:t>
            </a:r>
            <a:r>
              <a:rPr lang="ru-RU" dirty="0"/>
              <a:t>подлежит возмещению в денежной или иной материальной форме в размере, определенном судом. </a:t>
            </a:r>
          </a:p>
        </p:txBody>
      </p:sp>
    </p:spTree>
    <p:extLst>
      <p:ext uri="{BB962C8B-B14F-4D97-AF65-F5344CB8AC3E}">
        <p14:creationId xmlns:p14="http://schemas.microsoft.com/office/powerpoint/2010/main" val="35904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Привлечение медицинских работников к уголовной ответственности: общие положения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56" y="2557463"/>
            <a:ext cx="5956687" cy="3317875"/>
          </a:xfrm>
        </p:spPr>
      </p:pic>
    </p:spTree>
    <p:extLst>
      <p:ext uri="{BB962C8B-B14F-4D97-AF65-F5344CB8AC3E}">
        <p14:creationId xmlns:p14="http://schemas.microsoft.com/office/powerpoint/2010/main" val="6350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3729"/>
            <a:ext cx="10515600" cy="61255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Глава </a:t>
            </a:r>
            <a:r>
              <a:rPr lang="ru-RU" sz="2800" dirty="0" smtClean="0"/>
              <a:t>12 УК РК-МЕДИЦИНСКИЕ </a:t>
            </a:r>
            <a:r>
              <a:rPr lang="ru-RU" sz="2800" dirty="0"/>
              <a:t>УГОЛОВНЫЕ ПРАВОНАРУШЕНИЯ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360" y="1356852"/>
            <a:ext cx="10515600" cy="51536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Статья 317. Ненадлежащее выполнение профессиональных обязанностей медицинским или фармацевтическим </a:t>
            </a:r>
            <a:r>
              <a:rPr lang="ru-RU" dirty="0" smtClean="0"/>
              <a:t>работником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/>
              <a:t>Статья 318. Нарушение порядка проведения клинических исследований и применения новых методов и средств профилактики, диагностики, лечения и медицинской </a:t>
            </a:r>
            <a:r>
              <a:rPr lang="ru-RU" dirty="0" smtClean="0"/>
              <a:t>реабилитации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/>
              <a:t>Статья 319. Незаконное производство </a:t>
            </a:r>
            <a:r>
              <a:rPr lang="ru-RU" dirty="0" smtClean="0"/>
              <a:t>аборта</a:t>
            </a:r>
          </a:p>
          <a:p>
            <a:pPr algn="just"/>
            <a:r>
              <a:rPr lang="ru-RU" dirty="0"/>
              <a:t>Статья 320. Неоказание помощи </a:t>
            </a:r>
            <a:r>
              <a:rPr lang="ru-RU" dirty="0" smtClean="0"/>
              <a:t>больному</a:t>
            </a:r>
          </a:p>
          <a:p>
            <a:pPr algn="just"/>
            <a:r>
              <a:rPr lang="ru-RU" dirty="0"/>
              <a:t>Статья 321. Разглашение врачебной </a:t>
            </a:r>
            <a:r>
              <a:rPr lang="ru-RU" dirty="0" smtClean="0"/>
              <a:t>тайны</a:t>
            </a:r>
            <a:r>
              <a:rPr lang="ru-RU" dirty="0"/>
              <a:t> </a:t>
            </a:r>
          </a:p>
          <a:p>
            <a:pPr algn="just" fontAlgn="base"/>
            <a:r>
              <a:rPr lang="ru-RU" dirty="0"/>
              <a:t>Статья 322. Незаконная медицинская и фармацевтическая деятельность и незаконная выдача либо подделка рецептов или иных документов, дающих право на получение наркотических средств или психотропных </a:t>
            </a:r>
            <a:r>
              <a:rPr lang="ru-RU" dirty="0" smtClean="0"/>
              <a:t>веществ</a:t>
            </a:r>
          </a:p>
          <a:p>
            <a:pPr algn="just" fontAlgn="base"/>
            <a:r>
              <a:rPr lang="ru-RU" dirty="0"/>
              <a:t>Статья 323. Обращение с фальсифицированными лекарственными средствами или медицинскими изделиями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1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09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Есть три основные составляющие возникновения ответственности врача в рамках уголовного преследования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133600"/>
            <a:ext cx="9601196" cy="3742268"/>
          </a:xfrm>
        </p:spPr>
        <p:txBody>
          <a:bodyPr>
            <a:noAutofit/>
          </a:bodyPr>
          <a:lstStyle/>
          <a:p>
            <a:r>
              <a:rPr lang="ru-RU" sz="1800" dirty="0"/>
              <a:t>Первая – дефект оказания медицинской помощи. Чтобы иметь возможность утверждать, что врач сделал что</a:t>
            </a:r>
            <a:r>
              <a:rPr lang="ru-RU" sz="1800" dirty="0" smtClean="0"/>
              <a:t>­-то </a:t>
            </a:r>
            <a:r>
              <a:rPr lang="ru-RU" sz="1800" dirty="0"/>
              <a:t>не так, необходимо обоснованно доказать, что в рамках оказания медицинской помощи был допущен дефект. </a:t>
            </a:r>
            <a:endParaRPr lang="ru-RU" sz="1800" dirty="0" smtClean="0"/>
          </a:p>
          <a:p>
            <a:r>
              <a:rPr lang="ru-RU" sz="1800" dirty="0" smtClean="0"/>
              <a:t>Вторая – </a:t>
            </a:r>
            <a:r>
              <a:rPr lang="ru-RU" sz="1800" dirty="0"/>
              <a:t>ухудшение состояния здоровья пациента (классификация преступления – в зависимости от степени ухудшения). Важно понимать, что не любое ухудшение состояния пациента может в последующем квалифицироваться как деяние, относящееся к уголовной ответственности. Уголовная ответственность наступает только в тех случаях, если действиями (бездействием) врача был причинен </a:t>
            </a:r>
            <a:r>
              <a:rPr lang="ru-RU" sz="1800" dirty="0" smtClean="0"/>
              <a:t>средней тяжести, тяжкий </a:t>
            </a:r>
            <a:r>
              <a:rPr lang="ru-RU" sz="1800" dirty="0"/>
              <a:t>вред здоровью больного либо наступил летальный исход (</a:t>
            </a:r>
            <a:r>
              <a:rPr lang="ru-RU" sz="1800" dirty="0" smtClean="0"/>
              <a:t>ст317 и 320 Уголовного </a:t>
            </a:r>
            <a:r>
              <a:rPr lang="ru-RU" sz="1800" dirty="0"/>
              <a:t>кодекса </a:t>
            </a:r>
            <a:r>
              <a:rPr lang="ru-RU" sz="1800" dirty="0" smtClean="0"/>
              <a:t>РК). </a:t>
            </a:r>
          </a:p>
          <a:p>
            <a:r>
              <a:rPr lang="ru-RU" sz="1800" dirty="0" smtClean="0"/>
              <a:t>Третья– </a:t>
            </a:r>
            <a:r>
              <a:rPr lang="ru-RU" sz="1800" dirty="0"/>
              <a:t>прямая причинно</a:t>
            </a:r>
            <a:r>
              <a:rPr lang="ru-RU" sz="1800" dirty="0" smtClean="0"/>
              <a:t>­-следственная </a:t>
            </a:r>
            <a:r>
              <a:rPr lang="ru-RU" sz="1800" dirty="0"/>
              <a:t>связь между дефектами оказания медицинской помощи (действиями врача) и ухудшением состояния пациента. Это обязательное условие. Например, если пациент поступил в тяжелом состоянии в медицинское учреждение, медицинская помощь ему была оказана правильно и в полном </a:t>
            </a:r>
            <a:r>
              <a:rPr lang="ru-RU" sz="1800" dirty="0" smtClean="0"/>
              <a:t>объеме</a:t>
            </a:r>
            <a:r>
              <a:rPr lang="ru-RU" sz="1800" dirty="0"/>
              <a:t>, но он не выжил – это не является причиной наступления уголовной </a:t>
            </a:r>
            <a:r>
              <a:rPr lang="ru-RU" sz="1800" dirty="0" smtClean="0"/>
              <a:t>ответствен­ности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29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В каких же конкретных действиях может выражаться вина врача, которая повлечет за собой уголовную ответственность?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Во-­</a:t>
            </a:r>
            <a:r>
              <a:rPr lang="ru-RU" dirty="0"/>
              <a:t>первых, в несвоевременном оказании помощи. Например, больной поступил в приемный покой, и к нему долгое время не подходили и не оказывали помощь, в результате чего он умер. </a:t>
            </a:r>
            <a:endParaRPr lang="ru-RU" dirty="0" smtClean="0"/>
          </a:p>
          <a:p>
            <a:r>
              <a:rPr lang="ru-RU" dirty="0" smtClean="0"/>
              <a:t>Во-­вторых </a:t>
            </a:r>
            <a:r>
              <a:rPr lang="ru-RU" dirty="0"/>
              <a:t>– в недооценке данных анамнеза и тяжести заболевания. Например, врач назначает лечение, оно оказывается мало­ либо неэффективным, а другие показанные данному больному методики не были применены. В данном случае рассматривается вопрос о том, соблюдал ли врач стандарты и правила оказания медицинской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26270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В-­</a:t>
            </a:r>
            <a:r>
              <a:rPr lang="ru-RU" dirty="0"/>
              <a:t>третьих – в проведении недостаточного обследования, повлекшего постановку неправильного диагноза, в невнимательности, в необоснованных рисках, на которые идет врач, в недобросовестном отношении к своим обязанностям и пр.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8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Практические </a:t>
            </a:r>
            <a:r>
              <a:rPr lang="ru-RU" dirty="0" smtClean="0"/>
              <a:t>рекомендации по защите врача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Врачам необходимо очень внимательно относиться к медицинской документации. Как правило, экспертизы проводятся по первичной медицинской документации. И именно она является основным письменным доказательством, в котором указаны те обстоятельства, которые подлежат доказыванию по уголовному делу и способны либо обелить врача, либо «утопить» </a:t>
            </a:r>
            <a:r>
              <a:rPr lang="ru-RU" dirty="0" smtClean="0"/>
              <a:t>его.</a:t>
            </a:r>
          </a:p>
          <a:p>
            <a:r>
              <a:rPr lang="ru-RU" dirty="0"/>
              <a:t>Когда врача впервые вызывают к следователю, </a:t>
            </a:r>
            <a:r>
              <a:rPr lang="ru-RU" dirty="0" smtClean="0"/>
              <a:t>то он, </a:t>
            </a:r>
            <a:r>
              <a:rPr lang="ru-RU" dirty="0"/>
              <a:t>как правило, </a:t>
            </a:r>
            <a:r>
              <a:rPr lang="ru-RU" dirty="0" smtClean="0"/>
              <a:t>фигурирует </a:t>
            </a:r>
            <a:r>
              <a:rPr lang="ru-RU" dirty="0"/>
              <a:t>как </a:t>
            </a:r>
            <a:r>
              <a:rPr lang="ru-RU" dirty="0" smtClean="0"/>
              <a:t>свидетель или свидетель, имеющий право на защиту. </a:t>
            </a:r>
            <a:r>
              <a:rPr lang="ru-RU" dirty="0"/>
              <a:t>Лучше всего сразу заручиться поддержкой </a:t>
            </a:r>
            <a:r>
              <a:rPr lang="ru-RU" dirty="0" smtClean="0"/>
              <a:t> опытного адвоката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Народная мудрость 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47825"/>
            <a:ext cx="5334000" cy="35623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3040897"/>
            <a:ext cx="3718455" cy="2438404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6000" b="1" u="sng" dirty="0" err="1" smtClean="0">
                <a:solidFill>
                  <a:srgbClr val="222222"/>
                </a:solidFill>
                <a:latin typeface="Bahnschrift SemiBold Condensed" panose="020B0502040204020203" pitchFamily="34" charset="0"/>
              </a:rPr>
              <a:t>Бұға</a:t>
            </a:r>
            <a:r>
              <a:rPr lang="ru-RU" sz="6000" b="1" u="sng" dirty="0" smtClean="0">
                <a:solidFill>
                  <a:srgbClr val="222222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6000" b="1" u="sng" dirty="0" err="1">
                <a:solidFill>
                  <a:srgbClr val="222222"/>
                </a:solidFill>
                <a:latin typeface="Bahnschrift SemiBold Condensed" panose="020B0502040204020203" pitchFamily="34" charset="0"/>
              </a:rPr>
              <a:t>берсең</a:t>
            </a:r>
            <a:r>
              <a:rPr lang="ru-RU" sz="6000" b="1" u="sng" dirty="0">
                <a:solidFill>
                  <a:srgbClr val="222222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6000" b="1" u="sng" dirty="0" err="1">
                <a:solidFill>
                  <a:srgbClr val="222222"/>
                </a:solidFill>
                <a:latin typeface="Bahnschrift SemiBold Condensed" panose="020B0502040204020203" pitchFamily="34" charset="0"/>
              </a:rPr>
              <a:t>сұға</a:t>
            </a:r>
            <a:r>
              <a:rPr lang="ru-RU" sz="6000" b="1" u="sng" dirty="0">
                <a:solidFill>
                  <a:srgbClr val="222222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6000" b="1" u="sng" dirty="0" err="1" smtClean="0">
                <a:solidFill>
                  <a:srgbClr val="222222"/>
                </a:solidFill>
                <a:latin typeface="Bahnschrift SemiBold Condensed" panose="020B0502040204020203" pitchFamily="34" charset="0"/>
              </a:rPr>
              <a:t>береді</a:t>
            </a:r>
            <a:endParaRPr lang="ru-RU" sz="6000" b="1" u="sng" dirty="0">
              <a:solidFill>
                <a:srgbClr val="222222"/>
              </a:solidFill>
              <a:latin typeface="Bahnschrift SemiBold Condensed" panose="020B0502040204020203" pitchFamily="34" charset="0"/>
            </a:endParaRPr>
          </a:p>
          <a:p>
            <a:pPr algn="ctr"/>
            <a:r>
              <a:rPr lang="ru-RU" sz="6000" b="1" u="sng" dirty="0">
                <a:solidFill>
                  <a:srgbClr val="222222"/>
                </a:solidFill>
                <a:latin typeface="Bahnschrift SemiBold Condensed" panose="020B0502040204020203" pitchFamily="34" charset="0"/>
              </a:rPr>
              <a:t> </a:t>
            </a:r>
            <a:endParaRPr lang="ru-RU" sz="6000" b="1" u="sng" dirty="0" smtClean="0">
              <a:solidFill>
                <a:srgbClr val="222222"/>
              </a:solidFill>
              <a:latin typeface="Bahnschrift SemiBold Condensed" panose="020B0502040204020203" pitchFamily="34" charset="0"/>
            </a:endParaRPr>
          </a:p>
          <a:p>
            <a:pPr algn="ctr"/>
            <a:endParaRPr lang="ru-RU" sz="6000" b="1" u="sng" dirty="0">
              <a:solidFill>
                <a:srgbClr val="222222"/>
              </a:solidFill>
              <a:latin typeface="Bahnschrift SemiBold Condensed" panose="020B0502040204020203" pitchFamily="34" charset="0"/>
            </a:endParaRPr>
          </a:p>
          <a:p>
            <a:pPr algn="ctr"/>
            <a:r>
              <a:rPr lang="ru-RU" sz="6000" b="1" u="sng" dirty="0" smtClean="0">
                <a:solidFill>
                  <a:srgbClr val="222222"/>
                </a:solidFill>
                <a:latin typeface="Bahnschrift SemiBold Condensed" panose="020B0502040204020203" pitchFamily="34" charset="0"/>
              </a:rPr>
              <a:t>Бьют </a:t>
            </a:r>
            <a:r>
              <a:rPr lang="ru-RU" sz="6000" b="1" u="sng" dirty="0">
                <a:solidFill>
                  <a:srgbClr val="222222"/>
                </a:solidFill>
                <a:latin typeface="Bahnschrift SemiBold Condensed" panose="020B0502040204020203" pitchFamily="34" charset="0"/>
              </a:rPr>
              <a:t>того, кто не </a:t>
            </a:r>
            <a:r>
              <a:rPr lang="ru-RU" sz="6000" b="1" u="sng" dirty="0" smtClean="0">
                <a:solidFill>
                  <a:srgbClr val="222222"/>
                </a:solidFill>
                <a:latin typeface="Bahnschrift SemiBold Condensed" panose="020B0502040204020203" pitchFamily="34" charset="0"/>
              </a:rPr>
              <a:t>защищается</a:t>
            </a:r>
            <a:r>
              <a:rPr lang="ru-RU" sz="6000" b="1" u="sng" dirty="0">
                <a:latin typeface="Bahnschrift SemiBold Condensed" panose="020B0502040204020203" pitchFamily="34" charset="0"/>
              </a:rPr>
              <a:t/>
            </a:r>
            <a:br>
              <a:rPr lang="ru-RU" sz="6000" b="1" u="sng" dirty="0">
                <a:latin typeface="Bahnschrift SemiBold Condensed" panose="020B0502040204020203" pitchFamily="34" charset="0"/>
              </a:rPr>
            </a:b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32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себя защитить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рекомендуем меньше говорить, а больше слушать. Не стоит вступать в доверительные беседы </a:t>
            </a:r>
            <a:r>
              <a:rPr lang="ru-RU" dirty="0" smtClean="0"/>
              <a:t>со следователем или прокурором</a:t>
            </a:r>
            <a:r>
              <a:rPr lang="ru-RU" dirty="0"/>
              <a:t>, тем более что беседа может быть зафиксирована на различных носителях. </a:t>
            </a:r>
            <a:endParaRPr lang="ru-RU" dirty="0" smtClean="0"/>
          </a:p>
          <a:p>
            <a:r>
              <a:rPr lang="ru-RU" dirty="0"/>
              <a:t>Обязательно читать и использовать в защите должностные инструкции. Были уголовные дела, когда должностная инструкция не соответствовала тому, что инкриминировали врачу</a:t>
            </a:r>
          </a:p>
        </p:txBody>
      </p:sp>
    </p:spTree>
    <p:extLst>
      <p:ext uri="{BB962C8B-B14F-4D97-AF65-F5344CB8AC3E}">
        <p14:creationId xmlns:p14="http://schemas.microsoft.com/office/powerpoint/2010/main" val="37611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Обязательно необходимо ссылаться при своей защите на оснащенность больницы, если оборудования было недостаточно для оказания помощи. Иногда врачи вынуждены работать просто с допотопным оборудованием, и это не их вина</a:t>
            </a:r>
            <a:r>
              <a:rPr lang="ru-RU" dirty="0" smtClean="0"/>
              <a:t>.</a:t>
            </a:r>
          </a:p>
          <a:p>
            <a:r>
              <a:rPr lang="ru-RU" dirty="0"/>
              <a:t>Также важно при разборе дела учитывать, какой персонал присутствовал, например, при причинении смерти по неосторожности. Были ли различные </a:t>
            </a:r>
            <a:r>
              <a:rPr lang="ru-RU" dirty="0" smtClean="0"/>
              <a:t>форс-­</a:t>
            </a:r>
            <a:r>
              <a:rPr lang="ru-RU" dirty="0"/>
              <a:t>мажорные обстоятельства. Все это должно в совокупности учитываться, и это может помочь врачу избежать уголовной 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5562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</a:t>
            </a:r>
            <a:r>
              <a:rPr lang="ru-RU" dirty="0"/>
              <a:t>ряде случаев возможно примирение сторон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делам, где предусмотрено наказание до пяти лет лишения свободы (т.е. по преступлениям небольшой и средней тяжести), </a:t>
            </a:r>
            <a:r>
              <a:rPr lang="ru-RU" dirty="0" smtClean="0"/>
              <a:t>возможно примирение с потерпевшим</a:t>
            </a:r>
          </a:p>
          <a:p>
            <a:r>
              <a:rPr lang="ru-RU" dirty="0" smtClean="0"/>
              <a:t>Примирение возможно как в ходе досудебного расследования, так и в суде</a:t>
            </a:r>
          </a:p>
          <a:p>
            <a:r>
              <a:rPr lang="ru-RU" dirty="0" smtClean="0"/>
              <a:t>В данной категории дел эффективной является применение процедуры медиации.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84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Очень важно!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 Постараться получить максимально полные сведения об обстоятельствах, </a:t>
            </a:r>
            <a:r>
              <a:rPr lang="ru-RU" dirty="0" smtClean="0"/>
              <a:t>расследуемых  следственными органами, </a:t>
            </a:r>
            <a:r>
              <a:rPr lang="ru-RU" dirty="0"/>
              <a:t>а также получить сведения о конкретном содержании заявления или сообщения о противоправном действии или бездействии врача. </a:t>
            </a:r>
            <a:endParaRPr lang="ru-RU" dirty="0" smtClean="0"/>
          </a:p>
          <a:p>
            <a:r>
              <a:rPr lang="ru-RU" dirty="0" smtClean="0"/>
              <a:t>Заключить </a:t>
            </a:r>
            <a:r>
              <a:rPr lang="ru-RU" dirty="0"/>
              <a:t>соглашение об оказании помощи с опытным адвокатом, знакомым с методикой расследования подобных </a:t>
            </a:r>
            <a:r>
              <a:rPr lang="ru-RU" dirty="0" smtClean="0"/>
              <a:t>дел.</a:t>
            </a:r>
          </a:p>
          <a:p>
            <a:r>
              <a:rPr lang="ru-RU" dirty="0" smtClean="0"/>
              <a:t>Проанализировать </a:t>
            </a:r>
            <a:r>
              <a:rPr lang="ru-RU" dirty="0"/>
              <a:t>с помощью адвоката ситуацию, возможные риски и сценарий наиболее вероятного развития событий в целях выработки и реализации защитных мер. </a:t>
            </a:r>
          </a:p>
        </p:txBody>
      </p:sp>
    </p:spTree>
    <p:extLst>
      <p:ext uri="{BB962C8B-B14F-4D97-AF65-F5344CB8AC3E}">
        <p14:creationId xmlns:p14="http://schemas.microsoft.com/office/powerpoint/2010/main" val="30228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1267"/>
            <a:ext cx="10515600" cy="7870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Список </a:t>
            </a:r>
            <a:r>
              <a:rPr lang="ru-RU" sz="2400" b="1" dirty="0"/>
              <a:t>действий, от которых стоит воздержаться в ходе </a:t>
            </a:r>
            <a:r>
              <a:rPr lang="ru-RU" sz="2400" b="1" dirty="0" smtClean="0"/>
              <a:t>досудебного расследования уголовного дела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7690"/>
            <a:ext cx="10515600" cy="479814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Не приходите в полицию по телефонному звонку – необходима повестка или вызов, </a:t>
            </a:r>
            <a:r>
              <a:rPr lang="ru-RU" dirty="0" smtClean="0"/>
              <a:t>который </a:t>
            </a:r>
            <a:r>
              <a:rPr lang="ru-RU" dirty="0"/>
              <a:t>передают или лично, </a:t>
            </a:r>
            <a:r>
              <a:rPr lang="ru-RU" dirty="0" smtClean="0"/>
              <a:t>или через смс оповещение или </a:t>
            </a:r>
            <a:r>
              <a:rPr lang="ru-RU" dirty="0"/>
              <a:t>через почту, или по месту работы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 — Стоит принимать во внимание только официально оформленные документы. Все официальные документы должны быть как минимум подписаны тем лицом, которым они вынесены. Если предъявляются объяснения/заявления/выписки или иные документы для ознакомления, а они не подписаны, то сфотографируйте их, прочитайте и дайте пояснения – не по существу написанного, а именно по факту предъявления ненадлежащего документа.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 — Не признавайте сразу, при первом же нажиме полицейского, наличие ошибок в ведении больного.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71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28681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Список действий, от которых стоит воздержаться в ходе досудебного расследования уголовного дела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10813"/>
            <a:ext cx="9601196" cy="4165055"/>
          </a:xfrm>
        </p:spPr>
        <p:txBody>
          <a:bodyPr>
            <a:noAutofit/>
          </a:bodyPr>
          <a:lstStyle/>
          <a:p>
            <a:pPr lvl="0">
              <a:buClr>
                <a:srgbClr val="B15E28"/>
              </a:buClr>
            </a:pP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— Не пытайтесь каким-­то образом изъять медицинские документы или внести в эти документы дополнительные записи (любые) – факт внесения записей потом легко устанавливается.</a:t>
            </a:r>
          </a:p>
          <a:p>
            <a:pPr lvl="0">
              <a:buClr>
                <a:srgbClr val="B15E28"/>
              </a:buClr>
            </a:pP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— Не пытайтесь уйти на больничный – это ни к чему не приведет.</a:t>
            </a:r>
          </a:p>
          <a:p>
            <a:pPr lvl="0">
              <a:buClr>
                <a:srgbClr val="B15E28"/>
              </a:buClr>
            </a:pP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— Не предпринимайте попыток найти больного и/или его родственников (для решения вопроса) и, тем более, на него «надавить».</a:t>
            </a:r>
          </a:p>
          <a:p>
            <a:pPr lvl="0">
              <a:buClr>
                <a:srgbClr val="B15E28"/>
              </a:buClr>
            </a:pP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Не пытайтесь самостоятельно разузнать ход расследования. </a:t>
            </a:r>
          </a:p>
          <a:p>
            <a:pPr lvl="0">
              <a:buClr>
                <a:srgbClr val="B15E28"/>
              </a:buClr>
            </a:pP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— Не бойтесь привлекать лиц из больницы, поликлиники к разрешению возникшей у вас сложной ситуации, обязательно ставьте в известность главного врача (как минимум своего руководителя) о данной проверке, при первой же возможности и в кратчайшие сроки (даже по телефону), – это даст им возможность подготовиться к дальнейшим действиям полицейских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540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 делать!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Заявлять ходатайства </a:t>
            </a:r>
          </a:p>
          <a:p>
            <a:r>
              <a:rPr lang="ru-RU" dirty="0" smtClean="0"/>
              <a:t>Знакомиться с постановлениями о назначении экспертиз и с заключениями экспертов</a:t>
            </a:r>
          </a:p>
          <a:p>
            <a:r>
              <a:rPr lang="ru-RU" dirty="0" smtClean="0"/>
              <a:t>Представлять должностные инструкции, стандарты, протоколы лечения</a:t>
            </a:r>
          </a:p>
          <a:p>
            <a:r>
              <a:rPr lang="ru-RU" dirty="0"/>
              <a:t>указать, что, зная методики лечения и стандарты по ним (привести ссылку на конкретные стандарты и протоколы лечения), вы ничего не нарушили </a:t>
            </a:r>
            <a:r>
              <a:rPr lang="ru-RU" dirty="0" smtClean="0"/>
              <a:t>и </a:t>
            </a:r>
            <a:r>
              <a:rPr lang="ru-RU" dirty="0"/>
              <a:t>действовали по стандарту, и указать на необходимость обязательного опроса в связи с этим главного внештатного или штатного специалиста </a:t>
            </a:r>
            <a:r>
              <a:rPr lang="ru-RU" dirty="0" smtClean="0"/>
              <a:t>управления здравоохранения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0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Благодарим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                       </a:t>
            </a:r>
          </a:p>
          <a:p>
            <a:pPr algn="ctr"/>
            <a:r>
              <a:rPr lang="ru-RU" dirty="0" smtClean="0"/>
              <a:t>Ахметова Елизавета Владимировна</a:t>
            </a:r>
          </a:p>
          <a:p>
            <a:pPr algn="ctr"/>
            <a:r>
              <a:rPr lang="ru-RU" dirty="0" smtClean="0"/>
              <a:t>Адвокат, профессиональный медиатор, бизнес-тренер, кандидат юридических наук</a:t>
            </a:r>
            <a:endParaRPr lang="ru-RU" dirty="0"/>
          </a:p>
          <a:p>
            <a:pPr algn="ctr"/>
            <a:r>
              <a:rPr lang="ru-RU" dirty="0" smtClean="0"/>
              <a:t>ЧУ Центр права и медиации «Партнеры»</a:t>
            </a:r>
          </a:p>
          <a:p>
            <a:pPr algn="ctr"/>
            <a:r>
              <a:rPr lang="ru-RU" dirty="0" smtClean="0"/>
              <a:t>Г. Караганда, ул. </a:t>
            </a:r>
            <a:r>
              <a:rPr lang="ru-RU" dirty="0" err="1" smtClean="0"/>
              <a:t>Ерубаева</a:t>
            </a:r>
            <a:r>
              <a:rPr lang="ru-RU" dirty="0" smtClean="0"/>
              <a:t> д. 32 офис 6 </a:t>
            </a:r>
          </a:p>
          <a:p>
            <a:pPr algn="ctr"/>
            <a:r>
              <a:rPr lang="ru-RU" dirty="0" smtClean="0"/>
              <a:t>тел: 87019308525</a:t>
            </a:r>
          </a:p>
          <a:p>
            <a:pPr algn="ctr"/>
            <a:r>
              <a:rPr lang="ru-RU" dirty="0" smtClean="0"/>
              <a:t>87754607702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10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Н</a:t>
            </a:r>
            <a:r>
              <a:rPr lang="ru-RU" sz="3200" dirty="0" smtClean="0"/>
              <a:t>ормативные правовые акты, регулирующие права и свободы граждан Республики Казахстан (к числу которых относятся и врачи):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Конституция  Республики Казахстан от 1995 года;  </a:t>
            </a:r>
          </a:p>
          <a:p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2) Кодекс Республики Казахстан от 18 сентября 2009 года № 193-IV «О здоровье народа и системе здравоохранения»;   </a:t>
            </a:r>
          </a:p>
          <a:p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Закон Республики Казахстан от 4 мая 2010 года № 274-IV «О защите прав       потребителей»;   </a:t>
            </a:r>
          </a:p>
          <a:p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Закон Республики Казахстан от 16 ноября 2015 года № 405-V ЗРК «Об обязательном социальном медицинском страховании граждан в Республике Казахстан»; </a:t>
            </a:r>
          </a:p>
          <a:p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Уголовный кодекс Республики Казахстан  от 3 июля 2014 года № 226-V ЗРК (далее – УК РК); </a:t>
            </a:r>
          </a:p>
          <a:p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Гражданский кодекс Республики Казахстан от 1 июля 1999 года № 409 (далее – ГК РК).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6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Медицинский работник </a:t>
            </a:r>
            <a:r>
              <a:rPr lang="ru-RU" dirty="0"/>
              <a:t>имеет право </a:t>
            </a:r>
            <a:r>
              <a:rPr lang="ru-RU" dirty="0" smtClean="0"/>
              <a:t>на: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признание </a:t>
            </a:r>
            <a:r>
              <a:rPr lang="ru-RU" dirty="0"/>
              <a:t>своих прав и свобод (статья 12 Конституции РК),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защиту своих прав, включая и необходимую оборону (статья 13 Конституции РК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Врачей не вправе подвергать </a:t>
            </a:r>
            <a:r>
              <a:rPr lang="ru-RU" dirty="0"/>
              <a:t>дискриминации, особенно в социальном и должностном плане(статья 14 Конституции РК). </a:t>
            </a:r>
            <a:endParaRPr lang="ru-RU" dirty="0" smtClean="0"/>
          </a:p>
          <a:p>
            <a:r>
              <a:rPr lang="ru-RU" dirty="0" smtClean="0"/>
              <a:t>Ни </a:t>
            </a:r>
            <a:r>
              <a:rPr lang="ru-RU" dirty="0"/>
              <a:t>один человек не имеет права унижать </a:t>
            </a:r>
            <a:r>
              <a:rPr lang="ru-RU" dirty="0" smtClean="0"/>
              <a:t>человеческое достоинство, и врача в том числе, </a:t>
            </a:r>
            <a:r>
              <a:rPr lang="ru-RU" dirty="0"/>
              <a:t>эта норма заложена в статье 17. </a:t>
            </a:r>
            <a:endParaRPr lang="ru-RU" dirty="0" smtClean="0"/>
          </a:p>
          <a:p>
            <a:r>
              <a:rPr lang="ru-RU" dirty="0" smtClean="0"/>
              <a:t>Статья </a:t>
            </a:r>
            <a:r>
              <a:rPr lang="ru-RU" dirty="0"/>
              <a:t>18 Конституции РК учит нас, что мы имеем право на личную свободу и неприкосновенность, и защиту своей чести и достоинства. </a:t>
            </a:r>
          </a:p>
        </p:txBody>
      </p:sp>
    </p:spTree>
    <p:extLst>
      <p:ext uri="{BB962C8B-B14F-4D97-AF65-F5344CB8AC3E}">
        <p14:creationId xmlns:p14="http://schemas.microsoft.com/office/powerpoint/2010/main" val="6747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Программа мастер-класса: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1.1.	Запрет на видеосъемку медицинского работника, а также на аудиозапись его голоса</a:t>
            </a:r>
          </a:p>
          <a:p>
            <a:r>
              <a:rPr lang="ru-RU" dirty="0" smtClean="0"/>
              <a:t>1.2.	Оскорбление медицинского работника</a:t>
            </a:r>
          </a:p>
          <a:p>
            <a:r>
              <a:rPr lang="ru-RU" dirty="0" smtClean="0"/>
              <a:t>1.3.	Причинение медицинскому работнику пациентом телесных повреждений</a:t>
            </a:r>
          </a:p>
          <a:p>
            <a:r>
              <a:rPr lang="ru-RU" dirty="0" smtClean="0"/>
              <a:t>1.4.	Правовые аспекты защиты профессиональной чести, достоинства, репутации и доброго имени медицинского работника</a:t>
            </a:r>
          </a:p>
          <a:p>
            <a:r>
              <a:rPr lang="ru-RU" dirty="0" smtClean="0"/>
              <a:t>1.5.	Привлечение медицинских работников к уголовной ответственности: общие положения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5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24000" y="6075056"/>
            <a:ext cx="9144000" cy="810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524000" y="980728"/>
            <a:ext cx="914400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headEnd/>
            <a:tailEnd/>
          </a:ln>
          <a:effectLst>
            <a:glow rad="70000">
              <a:schemeClr val="accent3">
                <a:tint val="30000"/>
                <a:shade val="95000"/>
                <a:satMod val="300000"/>
                <a:alpha val="5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1002967"/>
            <a:ext cx="9144000" cy="571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4BACC6">
                  <a:lumMod val="75000"/>
                </a:srgbClr>
              </a:solidFill>
              <a:latin typeface="Garamond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24034" y="1714488"/>
            <a:ext cx="86439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endParaRPr lang="ru-RU" sz="1200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29856"/>
            <a:ext cx="9144000" cy="438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1661</TotalTime>
  <Words>3414</Words>
  <Application>Microsoft Office PowerPoint</Application>
  <PresentationFormat>Широкоэкранный</PresentationFormat>
  <Paragraphs>211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4" baseType="lpstr">
      <vt:lpstr>Arial</vt:lpstr>
      <vt:lpstr>Bahnschrift SemiBold Condensed</vt:lpstr>
      <vt:lpstr>Calibri</vt:lpstr>
      <vt:lpstr>Garamond</vt:lpstr>
      <vt:lpstr>Roboto</vt:lpstr>
      <vt:lpstr>Times New Roman</vt:lpstr>
      <vt:lpstr>Натуральные материалы</vt:lpstr>
      <vt:lpstr>МАСТЕР-КЛАСС </vt:lpstr>
      <vt:lpstr>В Казахстане в отношении медицинских работников ежегодно регистрируется</vt:lpstr>
      <vt:lpstr> Громкие дела врачей в Казахстане 2019</vt:lpstr>
      <vt:lpstr>Из обращения врачей в Парламент РК: </vt:lpstr>
      <vt:lpstr>Народная мудрость </vt:lpstr>
      <vt:lpstr>Нормативные правовые акты, регулирующие права и свободы граждан Республики Казахстан (к числу которых относятся и врачи):</vt:lpstr>
      <vt:lpstr>Медицинский работник имеет право на:</vt:lpstr>
      <vt:lpstr>Программа мастер-класса:</vt:lpstr>
      <vt:lpstr>Презентация PowerPoint</vt:lpstr>
      <vt:lpstr>Запрет на видеосъемку медицинского работника, а также на аудиозапись его голоса</vt:lpstr>
      <vt:lpstr>Описание проблемы  </vt:lpstr>
      <vt:lpstr>Закон РК « О персональных данных и их защите» от 21.05.2013 года</vt:lpstr>
      <vt:lpstr>Что делать врачу</vt:lpstr>
      <vt:lpstr>Гражданский кодекс РК</vt:lpstr>
      <vt:lpstr>Такое согласие не требуется:</vt:lpstr>
      <vt:lpstr>Распространение в сети Интернет</vt:lpstr>
      <vt:lpstr>В случае если видеозапись размещена где­-либо, например на интернет­ ресурсе, необходимо: </vt:lpstr>
      <vt:lpstr>Действия мед.работников при нанесении им оскорблений</vt:lpstr>
      <vt:lpstr>Правовое регулирование:</vt:lpstr>
      <vt:lpstr>Презентация PowerPoint</vt:lpstr>
      <vt:lpstr>Рекомендуется воспользоваться следующим алгоритмом действий: </vt:lpstr>
      <vt:lpstr>Алгоритм действий</vt:lpstr>
      <vt:lpstr>Презентация PowerPoint</vt:lpstr>
      <vt:lpstr>Презентация PowerPoint</vt:lpstr>
      <vt:lpstr>Частный обвинитель и гражданский истец</vt:lpstr>
      <vt:lpstr>Причинение медицинскому работнику пациентом телесных повреждений</vt:lpstr>
      <vt:lpstr>Правовое регулирование</vt:lpstr>
      <vt:lpstr>Алгоритм решения проблемы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Статья 143 Гражданского кодекса РК Защита чести, достоинства и деловой репутации </vt:lpstr>
      <vt:lpstr>Ст. 143 ГК РК</vt:lpstr>
      <vt:lpstr>Защита в суде</vt:lpstr>
      <vt:lpstr>Уголовная ответственность за клевету</vt:lpstr>
      <vt:lpstr>Как защититься от клеветы?</vt:lpstr>
      <vt:lpstr>При подаче заявления в суд необходимо:</vt:lpstr>
      <vt:lpstr>Доказательства</vt:lpstr>
      <vt:lpstr>Компенсация морального вреда</vt:lpstr>
      <vt:lpstr> Привлечение медицинских работников к уголовной ответственности: общие положения </vt:lpstr>
      <vt:lpstr>Глава 12 УК РК-МЕДИЦИНСКИЕ УГОЛОВНЫЕ ПРАВОНАРУШЕНИЯ</vt:lpstr>
      <vt:lpstr>Есть три основные составляющие возникновения ответственности врача в рамках уголовного преследования</vt:lpstr>
      <vt:lpstr>В каких же конкретных действиях может выражаться вина врача, которая повлечет за собой уголовную ответственность?</vt:lpstr>
      <vt:lpstr>Презентация PowerPoint</vt:lpstr>
      <vt:lpstr>Практические рекомендации по защите врача </vt:lpstr>
      <vt:lpstr>Как себя защитить</vt:lpstr>
      <vt:lpstr>Презентация PowerPoint</vt:lpstr>
      <vt:lpstr>В ряде случаев возможно примирение сторон</vt:lpstr>
      <vt:lpstr>Очень важно!</vt:lpstr>
      <vt:lpstr>Список действий, от которых стоит воздержаться в ходе досудебного расследования уголовного дела</vt:lpstr>
      <vt:lpstr>Список действий, от которых стоит воздержаться в ходе досудебного расследования уголовного дела</vt:lpstr>
      <vt:lpstr>Важно делать!</vt:lpstr>
      <vt:lpstr>Благодарим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Учетная запись Майкрософт</dc:creator>
  <cp:lastModifiedBy>Учетная запись Майкрософт</cp:lastModifiedBy>
  <cp:revision>40</cp:revision>
  <dcterms:created xsi:type="dcterms:W3CDTF">2019-11-26T10:37:58Z</dcterms:created>
  <dcterms:modified xsi:type="dcterms:W3CDTF">2019-11-29T03:03:20Z</dcterms:modified>
</cp:coreProperties>
</file>